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notesSlides/notesSlide1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1.xml" ContentType="application/vnd.openxmlformats-officedocument.presentationml.notesSlide+xml"/>
  <Override PartName="/ppt/tags/tag5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4"/>
  </p:notesMasterIdLst>
  <p:sldIdLst>
    <p:sldId id="256" r:id="rId2"/>
    <p:sldId id="281" r:id="rId3"/>
    <p:sldId id="304" r:id="rId4"/>
    <p:sldId id="302" r:id="rId5"/>
    <p:sldId id="305" r:id="rId6"/>
    <p:sldId id="303" r:id="rId7"/>
    <p:sldId id="306" r:id="rId8"/>
    <p:sldId id="287" r:id="rId9"/>
    <p:sldId id="284" r:id="rId10"/>
    <p:sldId id="286" r:id="rId11"/>
    <p:sldId id="289" r:id="rId12"/>
    <p:sldId id="291" r:id="rId13"/>
    <p:sldId id="334" r:id="rId14"/>
    <p:sldId id="295" r:id="rId15"/>
    <p:sldId id="335" r:id="rId16"/>
    <p:sldId id="297" r:id="rId17"/>
    <p:sldId id="294" r:id="rId18"/>
    <p:sldId id="296" r:id="rId19"/>
    <p:sldId id="307" r:id="rId20"/>
    <p:sldId id="299" r:id="rId21"/>
    <p:sldId id="300" r:id="rId22"/>
    <p:sldId id="308" r:id="rId23"/>
  </p:sldIdLst>
  <p:sldSz cx="12192000" cy="6858000"/>
  <p:notesSz cx="6858000" cy="9144000"/>
  <p:custDataLst>
    <p:tags r:id="rId25"/>
  </p:custDataLst>
  <p:defaultText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CA"/>
    <a:srgbClr val="EF4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0" autoAdjust="0"/>
    <p:restoredTop sz="94660"/>
  </p:normalViewPr>
  <p:slideViewPr>
    <p:cSldViewPr snapToGrid="0">
      <p:cViewPr varScale="1">
        <p:scale>
          <a:sx n="86" d="100"/>
          <a:sy n="86" d="100"/>
        </p:scale>
        <p:origin x="528" y="62"/>
      </p:cViewPr>
      <p:guideLst>
        <p:guide orient="horz" pos="2183"/>
        <p:guide pos="3817"/>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551A3-59C8-4052-B151-5554EBD2C511}" type="datetimeFigureOut">
              <a:rPr lang="zh-CN" altLang="en-US" smtClean="0"/>
              <a:t>2021/1/17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AE6A8-91E2-4CE8-BA94-D254F6A0DD58}" type="slidenum">
              <a:rPr lang="zh-CN" altLang="en-US" smtClean="0"/>
              <a:t>‹#›</a:t>
            </a:fld>
            <a:endParaRPr lang="zh-CN" altLang="en-US"/>
          </a:p>
        </p:txBody>
      </p:sp>
    </p:spTree>
    <p:extLst>
      <p:ext uri="{BB962C8B-B14F-4D97-AF65-F5344CB8AC3E}">
        <p14:creationId xmlns:p14="http://schemas.microsoft.com/office/powerpoint/2010/main" val="225188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a:t>
            </a:fld>
            <a:endParaRPr lang="zh-CN" altLang="en-US"/>
          </a:p>
        </p:txBody>
      </p:sp>
    </p:spTree>
    <p:extLst>
      <p:ext uri="{BB962C8B-B14F-4D97-AF65-F5344CB8AC3E}">
        <p14:creationId xmlns:p14="http://schemas.microsoft.com/office/powerpoint/2010/main" val="78440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10</a:t>
            </a:fld>
            <a:endParaRPr lang="zh-CN" altLang="en-US"/>
          </a:p>
        </p:txBody>
      </p:sp>
    </p:spTree>
    <p:extLst>
      <p:ext uri="{BB962C8B-B14F-4D97-AF65-F5344CB8AC3E}">
        <p14:creationId xmlns:p14="http://schemas.microsoft.com/office/powerpoint/2010/main" val="3138940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11</a:t>
            </a:fld>
            <a:endParaRPr lang="zh-CN" altLang="en-US"/>
          </a:p>
        </p:txBody>
      </p:sp>
    </p:spTree>
    <p:extLst>
      <p:ext uri="{BB962C8B-B14F-4D97-AF65-F5344CB8AC3E}">
        <p14:creationId xmlns:p14="http://schemas.microsoft.com/office/powerpoint/2010/main" val="4279550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12</a:t>
            </a:fld>
            <a:endParaRPr lang="zh-CN" altLang="en-US"/>
          </a:p>
        </p:txBody>
      </p:sp>
    </p:spTree>
    <p:extLst>
      <p:ext uri="{BB962C8B-B14F-4D97-AF65-F5344CB8AC3E}">
        <p14:creationId xmlns:p14="http://schemas.microsoft.com/office/powerpoint/2010/main" val="2915843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14</a:t>
            </a:fld>
            <a:endParaRPr lang="zh-CN" altLang="en-US"/>
          </a:p>
        </p:txBody>
      </p:sp>
    </p:spTree>
    <p:extLst>
      <p:ext uri="{BB962C8B-B14F-4D97-AF65-F5344CB8AC3E}">
        <p14:creationId xmlns:p14="http://schemas.microsoft.com/office/powerpoint/2010/main" val="1595295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16</a:t>
            </a:fld>
            <a:endParaRPr lang="zh-CN" altLang="en-US"/>
          </a:p>
        </p:txBody>
      </p:sp>
    </p:spTree>
    <p:extLst>
      <p:ext uri="{BB962C8B-B14F-4D97-AF65-F5344CB8AC3E}">
        <p14:creationId xmlns:p14="http://schemas.microsoft.com/office/powerpoint/2010/main" val="3208185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17</a:t>
            </a:fld>
            <a:endParaRPr lang="zh-CN" altLang="en-US"/>
          </a:p>
        </p:txBody>
      </p:sp>
    </p:spTree>
    <p:extLst>
      <p:ext uri="{BB962C8B-B14F-4D97-AF65-F5344CB8AC3E}">
        <p14:creationId xmlns:p14="http://schemas.microsoft.com/office/powerpoint/2010/main" val="4029303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18</a:t>
            </a:fld>
            <a:endParaRPr lang="zh-CN" altLang="en-US"/>
          </a:p>
        </p:txBody>
      </p:sp>
    </p:spTree>
    <p:extLst>
      <p:ext uri="{BB962C8B-B14F-4D97-AF65-F5344CB8AC3E}">
        <p14:creationId xmlns:p14="http://schemas.microsoft.com/office/powerpoint/2010/main" val="179434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19</a:t>
            </a:fld>
            <a:endParaRPr lang="zh-CN" altLang="en-US"/>
          </a:p>
        </p:txBody>
      </p:sp>
    </p:spTree>
    <p:extLst>
      <p:ext uri="{BB962C8B-B14F-4D97-AF65-F5344CB8AC3E}">
        <p14:creationId xmlns:p14="http://schemas.microsoft.com/office/powerpoint/2010/main" val="166003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2</a:t>
            </a:fld>
            <a:endParaRPr lang="zh-CN" altLang="en-US"/>
          </a:p>
        </p:txBody>
      </p:sp>
    </p:spTree>
    <p:extLst>
      <p:ext uri="{BB962C8B-B14F-4D97-AF65-F5344CB8AC3E}">
        <p14:creationId xmlns:p14="http://schemas.microsoft.com/office/powerpoint/2010/main" val="100291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20</a:t>
            </a:fld>
            <a:endParaRPr lang="zh-CN" altLang="en-US"/>
          </a:p>
        </p:txBody>
      </p:sp>
    </p:spTree>
    <p:extLst>
      <p:ext uri="{BB962C8B-B14F-4D97-AF65-F5344CB8AC3E}">
        <p14:creationId xmlns:p14="http://schemas.microsoft.com/office/powerpoint/2010/main" val="854563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21</a:t>
            </a:fld>
            <a:endParaRPr lang="zh-CN" altLang="en-US"/>
          </a:p>
        </p:txBody>
      </p:sp>
    </p:spTree>
    <p:extLst>
      <p:ext uri="{BB962C8B-B14F-4D97-AF65-F5344CB8AC3E}">
        <p14:creationId xmlns:p14="http://schemas.microsoft.com/office/powerpoint/2010/main" val="671433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22</a:t>
            </a:fld>
            <a:endParaRPr lang="zh-CN" altLang="en-US"/>
          </a:p>
        </p:txBody>
      </p:sp>
    </p:spTree>
    <p:extLst>
      <p:ext uri="{BB962C8B-B14F-4D97-AF65-F5344CB8AC3E}">
        <p14:creationId xmlns:p14="http://schemas.microsoft.com/office/powerpoint/2010/main" val="2303004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3</a:t>
            </a:fld>
            <a:endParaRPr lang="zh-CN" altLang="en-US"/>
          </a:p>
        </p:txBody>
      </p:sp>
    </p:spTree>
    <p:extLst>
      <p:ext uri="{BB962C8B-B14F-4D97-AF65-F5344CB8AC3E}">
        <p14:creationId xmlns:p14="http://schemas.microsoft.com/office/powerpoint/2010/main" val="330638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4</a:t>
            </a:fld>
            <a:endParaRPr lang="zh-CN" altLang="en-US"/>
          </a:p>
        </p:txBody>
      </p:sp>
    </p:spTree>
    <p:extLst>
      <p:ext uri="{BB962C8B-B14F-4D97-AF65-F5344CB8AC3E}">
        <p14:creationId xmlns:p14="http://schemas.microsoft.com/office/powerpoint/2010/main" val="853660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5</a:t>
            </a:fld>
            <a:endParaRPr lang="zh-CN" altLang="en-US"/>
          </a:p>
        </p:txBody>
      </p:sp>
    </p:spTree>
    <p:extLst>
      <p:ext uri="{BB962C8B-B14F-4D97-AF65-F5344CB8AC3E}">
        <p14:creationId xmlns:p14="http://schemas.microsoft.com/office/powerpoint/2010/main" val="198293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6</a:t>
            </a:fld>
            <a:endParaRPr lang="zh-CN" altLang="en-US"/>
          </a:p>
        </p:txBody>
      </p:sp>
    </p:spTree>
    <p:extLst>
      <p:ext uri="{BB962C8B-B14F-4D97-AF65-F5344CB8AC3E}">
        <p14:creationId xmlns:p14="http://schemas.microsoft.com/office/powerpoint/2010/main" val="375795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7</a:t>
            </a:fld>
            <a:endParaRPr lang="zh-CN" altLang="en-US"/>
          </a:p>
        </p:txBody>
      </p:sp>
    </p:spTree>
    <p:extLst>
      <p:ext uri="{BB962C8B-B14F-4D97-AF65-F5344CB8AC3E}">
        <p14:creationId xmlns:p14="http://schemas.microsoft.com/office/powerpoint/2010/main" val="1167001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8</a:t>
            </a:fld>
            <a:endParaRPr lang="zh-CN" altLang="en-US"/>
          </a:p>
        </p:txBody>
      </p:sp>
    </p:spTree>
    <p:extLst>
      <p:ext uri="{BB962C8B-B14F-4D97-AF65-F5344CB8AC3E}">
        <p14:creationId xmlns:p14="http://schemas.microsoft.com/office/powerpoint/2010/main" val="345052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7AE6A8-91E2-4CE8-BA94-D254F6A0DD58}" type="slidenum">
              <a:rPr lang="zh-CN" altLang="en-US" smtClean="0"/>
              <a:t>9</a:t>
            </a:fld>
            <a:endParaRPr lang="zh-CN" altLang="en-US"/>
          </a:p>
        </p:txBody>
      </p:sp>
    </p:spTree>
    <p:extLst>
      <p:ext uri="{BB962C8B-B14F-4D97-AF65-F5344CB8AC3E}">
        <p14:creationId xmlns:p14="http://schemas.microsoft.com/office/powerpoint/2010/main" val="983595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99" y="-112144"/>
            <a:ext cx="12192000" cy="6858000"/>
          </a:xfrm>
          <a:prstGeom prst="rect">
            <a:avLst/>
          </a:prstGeom>
        </p:spPr>
      </p:pic>
      <p:sp>
        <p:nvSpPr>
          <p:cNvPr id="4" name="KSO_FD"/>
          <p:cNvSpPr>
            <a:spLocks noGrp="1"/>
          </p:cNvSpPr>
          <p:nvPr>
            <p:ph type="dt" sz="half" idx="10"/>
          </p:nvPr>
        </p:nvSpPr>
        <p:spPr/>
        <p:txBody>
          <a:bodyPr/>
          <a:lstStyle/>
          <a:p>
            <a:fld id="{C9E60F58-3108-4415-857A-6D0360DF626E}" type="datetimeFigureOut">
              <a:rPr lang="zh-CN" altLang="en-US" smtClean="0"/>
              <a:t>2021/1/17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4AE85CE2-CEAD-46BB-861E-7D62265DC969}" type="slidenum">
              <a:rPr lang="zh-CN" altLang="en-US" smtClean="0"/>
              <a:t>‹#›</a:t>
            </a:fld>
            <a:endParaRPr lang="zh-CN" altLang="en-US"/>
          </a:p>
        </p:txBody>
      </p:sp>
      <p:sp>
        <p:nvSpPr>
          <p:cNvPr id="3" name="KSO_CT2"/>
          <p:cNvSpPr>
            <a:spLocks noGrp="1"/>
          </p:cNvSpPr>
          <p:nvPr>
            <p:ph type="subTitle" idx="1" hasCustomPrompt="1"/>
          </p:nvPr>
        </p:nvSpPr>
        <p:spPr>
          <a:xfrm>
            <a:off x="4038600" y="5515136"/>
            <a:ext cx="3927896" cy="404959"/>
          </a:xfrm>
          <a:prstGeom prst="roundRect">
            <a:avLst>
              <a:gd name="adj" fmla="val 50000"/>
            </a:avLst>
          </a:prstGeom>
          <a:solidFill>
            <a:srgbClr val="FFFFFF">
              <a:alpha val="69804"/>
            </a:srgbClr>
          </a:solidFill>
          <a:ln>
            <a:solidFill>
              <a:schemeClr val="accent1"/>
            </a:solidFill>
          </a:ln>
        </p:spPr>
        <p:txBody>
          <a:bodyPr vert="horz" anchor="ctr">
            <a:noAutofit/>
          </a:bodyPr>
          <a:lstStyle>
            <a:lvl1pPr marL="0" indent="0" algn="ctr">
              <a:buNone/>
              <a:defRPr sz="16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单击此处添加您的副标题</a:t>
            </a:r>
          </a:p>
        </p:txBody>
      </p:sp>
      <p:sp>
        <p:nvSpPr>
          <p:cNvPr id="7" name="KSO_CT1"/>
          <p:cNvSpPr>
            <a:spLocks noGrp="1"/>
          </p:cNvSpPr>
          <p:nvPr>
            <p:ph type="title" hasCustomPrompt="1"/>
          </p:nvPr>
        </p:nvSpPr>
        <p:spPr>
          <a:xfrm>
            <a:off x="1587260" y="4664686"/>
            <a:ext cx="9086493" cy="723900"/>
          </a:xfrm>
        </p:spPr>
        <p:txBody>
          <a:bodyPr vert="horz" anchor="b">
            <a:noAutofit/>
          </a:bodyPr>
          <a:lstStyle>
            <a:lvl1pPr algn="ctr">
              <a:lnSpc>
                <a:spcPct val="100000"/>
              </a:lnSpc>
              <a:defRPr sz="3200" b="1" kern="1000" baseline="0">
                <a:solidFill>
                  <a:srgbClr val="00C1CD"/>
                </a:solidFill>
                <a:effectLst/>
                <a:latin typeface="+mj-ea"/>
                <a:ea typeface="+mj-ea"/>
              </a:defRPr>
            </a:lvl1pPr>
          </a:lstStyle>
          <a:p>
            <a:r>
              <a:rPr lang="zh-CN" altLang="en-US" dirty="0"/>
              <a:t>单击此处添加您的标题文字</a:t>
            </a:r>
          </a:p>
        </p:txBody>
      </p:sp>
    </p:spTree>
    <p:extLst>
      <p:ext uri="{BB962C8B-B14F-4D97-AF65-F5344CB8AC3E}">
        <p14:creationId xmlns:p14="http://schemas.microsoft.com/office/powerpoint/2010/main" val="28548474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extLst>
    <p:ext uri="{DCECCB84-F9BA-43D5-87BE-67443E8EF086}">
      <p15:sldGuideLst xmlns:p15="http://schemas.microsoft.com/office/powerpoint/2012/main">
        <p15:guide id="0" orient="horz" pos="2160">
          <p15:clr>
            <a:srgbClr val="FBAE40"/>
          </p15:clr>
        </p15:guide>
        <p15:guide id="1" pos="4967">
          <p15:clr>
            <a:srgbClr val="FBAE40"/>
          </p15:clr>
        </p15:guide>
        <p15:guide id="2"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KSO_FD"/>
          <p:cNvSpPr>
            <a:spLocks noGrp="1"/>
          </p:cNvSpPr>
          <p:nvPr>
            <p:ph type="dt" sz="half" idx="10"/>
          </p:nvPr>
        </p:nvSpPr>
        <p:spPr/>
        <p:txBody>
          <a:bodyPr/>
          <a:lstStyle/>
          <a:p>
            <a:fld id="{13D0CE79-49FB-443D-BEF8-6B709DE8FD0C}" type="datetimeFigureOut">
              <a:rPr lang="zh-CN" altLang="en-US" smtClean="0"/>
              <a:t>2021/1/17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39676757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编辑母版文本样式</a:t>
            </a:r>
          </a:p>
          <a:p>
            <a:pPr lvl="1"/>
            <a:r>
              <a:rPr lang="zh-CN" altLang="en-US"/>
              <a:t>第二级</a:t>
            </a:r>
          </a:p>
        </p:txBody>
      </p:sp>
      <p:sp>
        <p:nvSpPr>
          <p:cNvPr id="4" name="KSO_FD"/>
          <p:cNvSpPr>
            <a:spLocks noGrp="1"/>
          </p:cNvSpPr>
          <p:nvPr>
            <p:ph type="dt" sz="half" idx="10"/>
          </p:nvPr>
        </p:nvSpPr>
        <p:spPr/>
        <p:txBody>
          <a:bodyPr/>
          <a:lstStyle/>
          <a:p>
            <a:fld id="{13D0CE79-49FB-443D-BEF8-6B709DE8FD0C}" type="datetimeFigureOut">
              <a:rPr lang="zh-CN" altLang="en-US" smtClean="0"/>
              <a:t>2021/1/17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38077779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a:t>编辑母版文本样式</a:t>
            </a:r>
          </a:p>
          <a:p>
            <a:pPr lvl="1"/>
            <a:r>
              <a:rPr lang="zh-CN" altLang="en-US"/>
              <a:t>第二级</a:t>
            </a:r>
          </a:p>
        </p:txBody>
      </p:sp>
      <p:sp>
        <p:nvSpPr>
          <p:cNvPr id="4" name="KSO_FD"/>
          <p:cNvSpPr>
            <a:spLocks noGrp="1"/>
          </p:cNvSpPr>
          <p:nvPr>
            <p:ph type="dt" sz="half" idx="10"/>
          </p:nvPr>
        </p:nvSpPr>
        <p:spPr/>
        <p:txBody>
          <a:bodyPr/>
          <a:lstStyle/>
          <a:p>
            <a:fld id="{13D0CE79-49FB-443D-BEF8-6B709DE8FD0C}" type="datetimeFigureOut">
              <a:rPr lang="zh-CN" altLang="en-US" smtClean="0"/>
              <a:t>2021/1/17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195071518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7693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3705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a:t>单击此处编辑母版标题样式</a:t>
            </a:r>
            <a:endParaRPr lang="en-US" dirty="0"/>
          </a:p>
        </p:txBody>
      </p:sp>
      <p:sp>
        <p:nvSpPr>
          <p:cNvPr id="3" name="KSO_BC1"/>
          <p:cNvSpPr>
            <a:spLocks noGrp="1"/>
          </p:cNvSpPr>
          <p:nvPr>
            <p:ph idx="1"/>
          </p:nvPr>
        </p:nvSpPr>
        <p:spPr/>
        <p:txBody>
          <a:bodyPr>
            <a:normAutofit/>
          </a:bodyPr>
          <a:lstStyle>
            <a:lvl1pPr>
              <a:defRPr sz="2400">
                <a:solidFill>
                  <a:schemeClr val="accent1"/>
                </a:solidFill>
              </a:defRPr>
            </a:lvl1pPr>
            <a:lvl2pPr>
              <a:defRPr sz="1800" b="0"/>
            </a:lvl2pPr>
          </a:lstStyle>
          <a:p>
            <a:pPr lvl="0"/>
            <a:r>
              <a:rPr lang="zh-CN" altLang="en-US"/>
              <a:t>编辑母版文本样式</a:t>
            </a:r>
          </a:p>
          <a:p>
            <a:pPr lvl="1"/>
            <a:r>
              <a:rPr lang="zh-CN" altLang="en-US"/>
              <a:t>第二级</a:t>
            </a:r>
          </a:p>
        </p:txBody>
      </p:sp>
      <p:sp>
        <p:nvSpPr>
          <p:cNvPr id="4" name="KSO_FD"/>
          <p:cNvSpPr>
            <a:spLocks noGrp="1"/>
          </p:cNvSpPr>
          <p:nvPr>
            <p:ph type="dt" sz="half" idx="10"/>
          </p:nvPr>
        </p:nvSpPr>
        <p:spPr/>
        <p:txBody>
          <a:bodyPr/>
          <a:lstStyle/>
          <a:p>
            <a:fld id="{13D0CE79-49FB-443D-BEF8-6B709DE8FD0C}" type="datetimeFigureOut">
              <a:rPr lang="zh-CN" altLang="en-US" smtClean="0"/>
              <a:t>2021/1/17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10347025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accent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noFill/>
        </p:spPr>
        <p:txBody>
          <a:bodyPr anchor="ctr">
            <a:normAutofit/>
          </a:bodyPr>
          <a:lstStyle>
            <a:lvl1pPr marL="0" indent="0" algn="ctr">
              <a:buNone/>
              <a:defRPr sz="12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13D0CE79-49FB-443D-BEF8-6B709DE8FD0C}" type="datetimeFigureOut">
              <a:rPr lang="zh-CN" altLang="en-US" smtClean="0"/>
              <a:t>2021/1/17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33211538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a:t>编辑母版文本样式</a:t>
            </a:r>
          </a:p>
          <a:p>
            <a:pPr lvl="1"/>
            <a:r>
              <a:rPr lang="zh-CN" altLang="en-US"/>
              <a:t>第二级</a:t>
            </a:r>
          </a:p>
        </p:txBody>
      </p:sp>
      <p:sp>
        <p:nvSpPr>
          <p:cNvPr id="4" name="KSO_BC2"/>
          <p:cNvSpPr>
            <a:spLocks noGrp="1"/>
          </p:cNvSpPr>
          <p:nvPr>
            <p:ph sz="half" idx="2"/>
          </p:nvPr>
        </p:nvSpPr>
        <p:spPr>
          <a:xfrm>
            <a:off x="6519334" y="1244603"/>
            <a:ext cx="5094116" cy="4932363"/>
          </a:xfrm>
        </p:spPr>
        <p:txBody>
          <a:bodyPr/>
          <a:lstStyle/>
          <a:p>
            <a:pPr lvl="0"/>
            <a:r>
              <a:rPr lang="zh-CN" altLang="en-US"/>
              <a:t>编辑母版文本样式</a:t>
            </a:r>
          </a:p>
          <a:p>
            <a:pPr lvl="1"/>
            <a:r>
              <a:rPr lang="zh-CN" altLang="en-US"/>
              <a:t>第二级</a:t>
            </a:r>
          </a:p>
        </p:txBody>
      </p:sp>
      <p:sp>
        <p:nvSpPr>
          <p:cNvPr id="5" name="KSO_FD"/>
          <p:cNvSpPr>
            <a:spLocks noGrp="1"/>
          </p:cNvSpPr>
          <p:nvPr>
            <p:ph type="dt" sz="half" idx="10"/>
          </p:nvPr>
        </p:nvSpPr>
        <p:spPr/>
        <p:txBody>
          <a:bodyPr/>
          <a:lstStyle/>
          <a:p>
            <a:fld id="{13D0CE79-49FB-443D-BEF8-6B709DE8FD0C}" type="datetimeFigureOut">
              <a:rPr lang="zh-CN" altLang="en-US" smtClean="0"/>
              <a:t>2021/1/17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153291201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a:t>编辑母版文本样式</a:t>
            </a:r>
          </a:p>
          <a:p>
            <a:pPr lvl="1"/>
            <a:r>
              <a:rPr lang="zh-CN" altLang="en-US"/>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a:t>编辑母版文本样式</a:t>
            </a:r>
          </a:p>
          <a:p>
            <a:pPr lvl="1"/>
            <a:r>
              <a:rPr lang="zh-CN" altLang="en-US"/>
              <a:t>第二级</a:t>
            </a:r>
          </a:p>
        </p:txBody>
      </p:sp>
      <p:sp>
        <p:nvSpPr>
          <p:cNvPr id="7" name="KSO_FD"/>
          <p:cNvSpPr>
            <a:spLocks noGrp="1"/>
          </p:cNvSpPr>
          <p:nvPr>
            <p:ph type="dt" sz="half" idx="10"/>
          </p:nvPr>
        </p:nvSpPr>
        <p:spPr/>
        <p:txBody>
          <a:bodyPr/>
          <a:lstStyle/>
          <a:p>
            <a:fld id="{C9E60F58-3108-4415-857A-6D0360DF626E}" type="datetimeFigureOut">
              <a:rPr lang="zh-CN" altLang="en-US" smtClean="0"/>
              <a:t>2021/1/17</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4AE85CE2-CEAD-46BB-861E-7D62265DC969}" type="slidenum">
              <a:rPr lang="zh-CN" altLang="en-US" smtClean="0"/>
              <a:t>‹#›</a:t>
            </a:fld>
            <a:endParaRPr lang="zh-CN" altLang="en-US"/>
          </a:p>
        </p:txBody>
      </p:sp>
    </p:spTree>
    <p:extLst>
      <p:ext uri="{BB962C8B-B14F-4D97-AF65-F5344CB8AC3E}">
        <p14:creationId xmlns:p14="http://schemas.microsoft.com/office/powerpoint/2010/main" val="240050633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a:t>编辑母版文本样式</a:t>
            </a:r>
          </a:p>
          <a:p>
            <a:pPr lvl="1"/>
            <a:r>
              <a:rPr lang="zh-CN" altLang="en-US"/>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a:t>编辑母版文本样式</a:t>
            </a:r>
          </a:p>
          <a:p>
            <a:pPr lvl="1"/>
            <a:r>
              <a:rPr lang="zh-CN" altLang="en-US"/>
              <a:t>第二级</a:t>
            </a:r>
          </a:p>
        </p:txBody>
      </p:sp>
      <p:sp>
        <p:nvSpPr>
          <p:cNvPr id="7" name="KSO_FD"/>
          <p:cNvSpPr>
            <a:spLocks noGrp="1"/>
          </p:cNvSpPr>
          <p:nvPr>
            <p:ph type="dt" sz="half" idx="10"/>
          </p:nvPr>
        </p:nvSpPr>
        <p:spPr/>
        <p:txBody>
          <a:bodyPr/>
          <a:lstStyle/>
          <a:p>
            <a:fld id="{C9E60F58-3108-4415-857A-6D0360DF626E}" type="datetimeFigureOut">
              <a:rPr lang="zh-CN" altLang="en-US" smtClean="0"/>
              <a:t>2021/1/17</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4AE85CE2-CEAD-46BB-861E-7D62265DC969}" type="slidenum">
              <a:rPr lang="zh-CN" altLang="en-US" smtClean="0"/>
              <a:t>‹#›</a:t>
            </a:fld>
            <a:endParaRPr lang="zh-CN" altLang="en-US"/>
          </a:p>
        </p:txBody>
      </p:sp>
      <p:sp>
        <p:nvSpPr>
          <p:cNvPr id="11" name="矩形 10"/>
          <p:cNvSpPr/>
          <p:nvPr userDrawn="1"/>
        </p:nvSpPr>
        <p:spPr>
          <a:xfrm>
            <a:off x="8887948" y="6510255"/>
            <a:ext cx="775136" cy="246221"/>
          </a:xfrm>
          <a:prstGeom prst="rect">
            <a:avLst/>
          </a:prstGeom>
        </p:spPr>
        <p:txBody>
          <a:bodyPr wrap="square">
            <a:spAutoFit/>
          </a:bodyPr>
          <a:lstStyle/>
          <a:p>
            <a:pPr defTabSz="914400"/>
            <a:r>
              <a:rPr lang="en-US" altLang="zh-CN" sz="100" dirty="0">
                <a:solidFill>
                  <a:prstClr val="white"/>
                </a:solidFill>
                <a:ea typeface="宋体"/>
              </a:rPr>
              <a:t>PPT</a:t>
            </a:r>
            <a:r>
              <a:rPr lang="zh-CN" altLang="en-US" sz="100" dirty="0">
                <a:solidFill>
                  <a:prstClr val="white"/>
                </a:solidFill>
                <a:ea typeface="宋体"/>
              </a:rPr>
              <a:t>模板下载：</a:t>
            </a:r>
            <a:r>
              <a:rPr lang="en-US" altLang="zh-CN" sz="100" dirty="0">
                <a:solidFill>
                  <a:prstClr val="white"/>
                </a:solidFill>
                <a:ea typeface="宋体"/>
              </a:rPr>
              <a:t>www.1ppt.com/moban/     </a:t>
            </a:r>
            <a:r>
              <a:rPr lang="zh-CN" altLang="en-US" sz="100" dirty="0">
                <a:solidFill>
                  <a:prstClr val="white"/>
                </a:solidFill>
                <a:ea typeface="宋体"/>
              </a:rPr>
              <a:t>行业</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www.1ppt.com/hangye/ </a:t>
            </a:r>
          </a:p>
          <a:p>
            <a:pPr defTabSz="914400"/>
            <a:r>
              <a:rPr lang="zh-CN" altLang="en-US" sz="100" dirty="0">
                <a:solidFill>
                  <a:prstClr val="white"/>
                </a:solidFill>
                <a:ea typeface="宋体"/>
              </a:rPr>
              <a:t>节日</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www.1ppt.com/jieri/           PPT</a:t>
            </a:r>
            <a:r>
              <a:rPr lang="zh-CN" altLang="en-US" sz="100" dirty="0">
                <a:solidFill>
                  <a:prstClr val="white"/>
                </a:solidFill>
                <a:ea typeface="宋体"/>
              </a:rPr>
              <a:t>素材下载：</a:t>
            </a:r>
            <a:r>
              <a:rPr lang="en-US" altLang="zh-CN" sz="100" dirty="0">
                <a:solidFill>
                  <a:prstClr val="white"/>
                </a:solidFill>
                <a:ea typeface="宋体"/>
              </a:rPr>
              <a:t>www.1ppt.com/sucai/</a:t>
            </a:r>
          </a:p>
          <a:p>
            <a:pPr defTabSz="914400"/>
            <a:r>
              <a:rPr lang="en-US" altLang="zh-CN" sz="100" dirty="0">
                <a:solidFill>
                  <a:prstClr val="white"/>
                </a:solidFill>
                <a:ea typeface="宋体"/>
              </a:rPr>
              <a:t>PPT</a:t>
            </a:r>
            <a:r>
              <a:rPr lang="zh-CN" altLang="en-US" sz="100" dirty="0">
                <a:solidFill>
                  <a:prstClr val="white"/>
                </a:solidFill>
                <a:ea typeface="宋体"/>
              </a:rPr>
              <a:t>背景图片：</a:t>
            </a:r>
            <a:r>
              <a:rPr lang="en-US" altLang="zh-CN" sz="100" dirty="0">
                <a:solidFill>
                  <a:prstClr val="white"/>
                </a:solidFill>
                <a:ea typeface="宋体"/>
              </a:rPr>
              <a:t>www.1ppt.com/beijing/      PPT</a:t>
            </a:r>
            <a:r>
              <a:rPr lang="zh-CN" altLang="en-US" sz="100" dirty="0">
                <a:solidFill>
                  <a:prstClr val="white"/>
                </a:solidFill>
                <a:ea typeface="宋体"/>
              </a:rPr>
              <a:t>图表下载：</a:t>
            </a:r>
            <a:r>
              <a:rPr lang="en-US" altLang="zh-CN" sz="100" dirty="0">
                <a:solidFill>
                  <a:prstClr val="white"/>
                </a:solidFill>
                <a:ea typeface="宋体"/>
              </a:rPr>
              <a:t>www.1ppt.com/tubiao/      </a:t>
            </a:r>
          </a:p>
          <a:p>
            <a:pPr defTabSz="914400"/>
            <a:r>
              <a:rPr lang="zh-CN" altLang="en-US" sz="100" dirty="0">
                <a:solidFill>
                  <a:prstClr val="white"/>
                </a:solidFill>
                <a:ea typeface="宋体"/>
              </a:rPr>
              <a:t>优秀</a:t>
            </a:r>
            <a:r>
              <a:rPr lang="en-US" altLang="zh-CN" sz="100" dirty="0">
                <a:solidFill>
                  <a:prstClr val="white"/>
                </a:solidFill>
                <a:ea typeface="宋体"/>
              </a:rPr>
              <a:t>PPT</a:t>
            </a:r>
            <a:r>
              <a:rPr lang="zh-CN" altLang="en-US" sz="100" dirty="0">
                <a:solidFill>
                  <a:prstClr val="white"/>
                </a:solidFill>
                <a:ea typeface="宋体"/>
              </a:rPr>
              <a:t>下载：</a:t>
            </a:r>
            <a:r>
              <a:rPr lang="en-US" altLang="zh-CN" sz="100" dirty="0">
                <a:solidFill>
                  <a:prstClr val="white"/>
                </a:solidFill>
                <a:ea typeface="宋体"/>
              </a:rPr>
              <a:t>www.1ppt.com/xiazai/        PPT</a:t>
            </a:r>
            <a:r>
              <a:rPr lang="zh-CN" altLang="en-US" sz="100" dirty="0">
                <a:solidFill>
                  <a:prstClr val="white"/>
                </a:solidFill>
                <a:ea typeface="宋体"/>
              </a:rPr>
              <a:t>教程： </a:t>
            </a:r>
            <a:r>
              <a:rPr lang="en-US" altLang="zh-CN" sz="100" dirty="0">
                <a:solidFill>
                  <a:prstClr val="white"/>
                </a:solidFill>
                <a:ea typeface="宋体"/>
              </a:rPr>
              <a:t>www.1ppt.com/powerpoint/      </a:t>
            </a:r>
          </a:p>
          <a:p>
            <a:pPr defTabSz="914400"/>
            <a:r>
              <a:rPr lang="en-US" altLang="zh-CN" sz="100" dirty="0">
                <a:solidFill>
                  <a:prstClr val="white"/>
                </a:solidFill>
                <a:ea typeface="宋体"/>
              </a:rPr>
              <a:t>Word</a:t>
            </a:r>
            <a:r>
              <a:rPr lang="zh-CN" altLang="en-US" sz="100" dirty="0">
                <a:solidFill>
                  <a:prstClr val="white"/>
                </a:solidFill>
                <a:ea typeface="宋体"/>
              </a:rPr>
              <a:t>教程： </a:t>
            </a:r>
            <a:r>
              <a:rPr lang="en-US" altLang="zh-CN" sz="100" dirty="0">
                <a:solidFill>
                  <a:prstClr val="white"/>
                </a:solidFill>
                <a:ea typeface="宋体"/>
              </a:rPr>
              <a:t>www.1ppt.com/word/              Excel</a:t>
            </a:r>
            <a:r>
              <a:rPr lang="zh-CN" altLang="en-US" sz="100" dirty="0">
                <a:solidFill>
                  <a:prstClr val="white"/>
                </a:solidFill>
                <a:ea typeface="宋体"/>
              </a:rPr>
              <a:t>教程：</a:t>
            </a:r>
            <a:r>
              <a:rPr lang="en-US" altLang="zh-CN" sz="100" dirty="0">
                <a:solidFill>
                  <a:prstClr val="white"/>
                </a:solidFill>
                <a:ea typeface="宋体"/>
              </a:rPr>
              <a:t>www.1ppt.com/excel/  </a:t>
            </a:r>
          </a:p>
          <a:p>
            <a:pPr defTabSz="914400"/>
            <a:r>
              <a:rPr lang="zh-CN" altLang="en-US" sz="100" dirty="0">
                <a:solidFill>
                  <a:prstClr val="white"/>
                </a:solidFill>
                <a:ea typeface="宋体"/>
              </a:rPr>
              <a:t>资料下载：</a:t>
            </a:r>
            <a:r>
              <a:rPr lang="en-US" altLang="zh-CN" sz="100" dirty="0">
                <a:solidFill>
                  <a:prstClr val="white"/>
                </a:solidFill>
                <a:ea typeface="宋体"/>
              </a:rPr>
              <a:t>www.1ppt.com/ziliao/                PPT</a:t>
            </a:r>
            <a:r>
              <a:rPr lang="zh-CN" altLang="en-US" sz="100" dirty="0">
                <a:solidFill>
                  <a:prstClr val="white"/>
                </a:solidFill>
                <a:ea typeface="宋体"/>
              </a:rPr>
              <a:t>课件下载：</a:t>
            </a:r>
            <a:r>
              <a:rPr lang="en-US" altLang="zh-CN" sz="100" dirty="0">
                <a:solidFill>
                  <a:prstClr val="white"/>
                </a:solidFill>
                <a:ea typeface="宋体"/>
              </a:rPr>
              <a:t>www.1ppt.com/kejian/ </a:t>
            </a:r>
          </a:p>
          <a:p>
            <a:pPr defTabSz="914400"/>
            <a:r>
              <a:rPr lang="zh-CN" altLang="en-US" sz="100" dirty="0">
                <a:solidFill>
                  <a:prstClr val="white"/>
                </a:solidFill>
                <a:ea typeface="宋体"/>
              </a:rPr>
              <a:t>范文下载：</a:t>
            </a:r>
            <a:r>
              <a:rPr lang="en-US" altLang="zh-CN" sz="100" dirty="0">
                <a:solidFill>
                  <a:prstClr val="white"/>
                </a:solidFill>
                <a:ea typeface="宋体"/>
              </a:rPr>
              <a:t>www.1ppt.com/fanwen/             </a:t>
            </a:r>
            <a:r>
              <a:rPr lang="zh-CN" altLang="en-US" sz="100" dirty="0">
                <a:solidFill>
                  <a:prstClr val="white"/>
                </a:solidFill>
                <a:ea typeface="宋体"/>
              </a:rPr>
              <a:t>试卷下载：</a:t>
            </a:r>
            <a:r>
              <a:rPr lang="en-US" altLang="zh-CN" sz="100" dirty="0">
                <a:solidFill>
                  <a:prstClr val="white"/>
                </a:solidFill>
                <a:ea typeface="宋体"/>
              </a:rPr>
              <a:t>www.1ppt.com/shiti/  </a:t>
            </a:r>
          </a:p>
          <a:p>
            <a:pPr defTabSz="914400"/>
            <a:r>
              <a:rPr lang="zh-CN" altLang="en-US" sz="100" dirty="0">
                <a:solidFill>
                  <a:prstClr val="white"/>
                </a:solidFill>
                <a:ea typeface="宋体"/>
              </a:rPr>
              <a:t>教案下载：</a:t>
            </a:r>
            <a:r>
              <a:rPr lang="en-US" altLang="zh-CN" sz="100" dirty="0">
                <a:solidFill>
                  <a:prstClr val="white"/>
                </a:solidFill>
                <a:ea typeface="宋体"/>
              </a:rPr>
              <a:t>www.1ppt.com/jiaoan/        </a:t>
            </a:r>
          </a:p>
          <a:p>
            <a:pPr defTabSz="914400"/>
            <a:r>
              <a:rPr lang="zh-CN" altLang="en-US" sz="100" dirty="0">
                <a:solidFill>
                  <a:prstClr val="white"/>
                </a:solidFill>
                <a:ea typeface="宋体"/>
              </a:rPr>
              <a:t>字体下载：</a:t>
            </a:r>
            <a:r>
              <a:rPr lang="en-US" altLang="zh-CN" sz="100" dirty="0">
                <a:solidFill>
                  <a:prstClr val="white"/>
                </a:solidFill>
                <a:ea typeface="宋体"/>
              </a:rPr>
              <a:t>www.1ppt.com/ziti/</a:t>
            </a:r>
          </a:p>
          <a:p>
            <a:pPr defTabSz="914400"/>
            <a:r>
              <a:rPr lang="en-US" altLang="zh-CN" sz="100" dirty="0">
                <a:solidFill>
                  <a:prstClr val="white"/>
                </a:solidFill>
                <a:ea typeface="宋体"/>
              </a:rPr>
              <a:t> </a:t>
            </a:r>
            <a:endParaRPr lang="zh-CN" altLang="en-US" sz="100" dirty="0">
              <a:solidFill>
                <a:prstClr val="white"/>
              </a:solidFill>
              <a:ea typeface="宋体"/>
            </a:endParaRPr>
          </a:p>
        </p:txBody>
      </p:sp>
    </p:spTree>
    <p:extLst>
      <p:ext uri="{BB962C8B-B14F-4D97-AF65-F5344CB8AC3E}">
        <p14:creationId xmlns:p14="http://schemas.microsoft.com/office/powerpoint/2010/main" val="2746626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13D0CE79-49FB-443D-BEF8-6B709DE8FD0C}" type="datetimeFigureOut">
              <a:rPr lang="zh-CN" altLang="en-US" smtClean="0"/>
              <a:t>2021/1/17</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277766906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13D0CE79-49FB-443D-BEF8-6B709DE8FD0C}" type="datetimeFigureOut">
              <a:rPr lang="zh-CN" altLang="en-US" smtClean="0"/>
              <a:t>2021/1/17</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16636563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KSO_FD"/>
          <p:cNvSpPr>
            <a:spLocks noGrp="1"/>
          </p:cNvSpPr>
          <p:nvPr>
            <p:ph type="dt" sz="half" idx="10"/>
          </p:nvPr>
        </p:nvSpPr>
        <p:spPr/>
        <p:txBody>
          <a:bodyPr/>
          <a:lstStyle/>
          <a:p>
            <a:fld id="{13D0CE79-49FB-443D-BEF8-6B709DE8FD0C}" type="datetimeFigureOut">
              <a:rPr lang="zh-CN" altLang="en-US" smtClean="0"/>
              <a:t>2021/1/17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EF906490-237C-474C-BA2E-D98840BC1F8F}" type="slidenum">
              <a:rPr lang="zh-CN" altLang="en-US" smtClean="0"/>
              <a:t>‹#›</a:t>
            </a:fld>
            <a:endParaRPr lang="zh-CN" altLang="en-US"/>
          </a:p>
        </p:txBody>
      </p:sp>
    </p:spTree>
    <p:extLst>
      <p:ext uri="{BB962C8B-B14F-4D97-AF65-F5344CB8AC3E}">
        <p14:creationId xmlns:p14="http://schemas.microsoft.com/office/powerpoint/2010/main" val="14120127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EFF5F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4" name="KSO_FD"/>
          <p:cNvSpPr>
            <a:spLocks noGrp="1"/>
          </p:cNvSpPr>
          <p:nvPr>
            <p:ph type="dt" sz="half" idx="2"/>
          </p:nvPr>
        </p:nvSpPr>
        <p:spPr>
          <a:xfrm>
            <a:off x="838200" y="6451604"/>
            <a:ext cx="2743200" cy="365125"/>
          </a:xfrm>
          <a:prstGeom prst="rect">
            <a:avLst/>
          </a:prstGeom>
        </p:spPr>
        <p:txBody>
          <a:bodyPr vert="horz" lIns="91440" tIns="45720" rIns="91440" bIns="45720" rtlCol="0" anchor="ctr"/>
          <a:lstStyle>
            <a:lvl1pPr algn="l">
              <a:defRPr sz="1200">
                <a:solidFill>
                  <a:schemeClr val="tx1"/>
                </a:solidFill>
              </a:defRPr>
            </a:lvl1pPr>
          </a:lstStyle>
          <a:p>
            <a:fld id="{13D0CE79-49FB-443D-BEF8-6B709DE8FD0C}" type="datetimeFigureOut">
              <a:rPr lang="zh-CN" altLang="en-US" smtClean="0"/>
              <a:t>2021/1/17</a:t>
            </a:fld>
            <a:endParaRPr lang="zh-CN" altLang="en-US"/>
          </a:p>
        </p:txBody>
      </p:sp>
      <p:sp>
        <p:nvSpPr>
          <p:cNvPr id="5" name="KSO_FT"/>
          <p:cNvSpPr>
            <a:spLocks noGrp="1"/>
          </p:cNvSpPr>
          <p:nvPr>
            <p:ph type="ftr" sz="quarter" idx="3"/>
          </p:nvPr>
        </p:nvSpPr>
        <p:spPr>
          <a:xfrm>
            <a:off x="4038600" y="6451604"/>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zh-CN" altLang="en-US"/>
          </a:p>
        </p:txBody>
      </p:sp>
      <p:sp>
        <p:nvSpPr>
          <p:cNvPr id="6" name="KSO_FN"/>
          <p:cNvSpPr>
            <a:spLocks noGrp="1"/>
          </p:cNvSpPr>
          <p:nvPr>
            <p:ph type="sldNum" sz="quarter" idx="4"/>
          </p:nvPr>
        </p:nvSpPr>
        <p:spPr>
          <a:xfrm>
            <a:off x="8610600" y="6451604"/>
            <a:ext cx="2743200" cy="365125"/>
          </a:xfrm>
          <a:prstGeom prst="rect">
            <a:avLst/>
          </a:prstGeom>
        </p:spPr>
        <p:txBody>
          <a:bodyPr vert="horz" lIns="91440" tIns="45720" rIns="91440" bIns="45720" rtlCol="0" anchor="ctr"/>
          <a:lstStyle>
            <a:lvl1pPr algn="r">
              <a:defRPr sz="1200">
                <a:solidFill>
                  <a:schemeClr val="tx1"/>
                </a:solidFill>
              </a:defRPr>
            </a:lvl1pPr>
          </a:lstStyle>
          <a:p>
            <a:fld id="{EF906490-237C-474C-BA2E-D98840BC1F8F}" type="slidenum">
              <a:rPr lang="zh-CN" altLang="en-US" smtClean="0"/>
              <a:t>‹#›</a:t>
            </a:fld>
            <a:endParaRPr lang="zh-CN" altLang="en-US"/>
          </a:p>
        </p:txBody>
      </p:sp>
      <p:sp>
        <p:nvSpPr>
          <p:cNvPr id="3" name="KSO_BC1"/>
          <p:cNvSpPr>
            <a:spLocks noGrp="1"/>
          </p:cNvSpPr>
          <p:nvPr>
            <p:ph type="body" idx="1"/>
          </p:nvPr>
        </p:nvSpPr>
        <p:spPr>
          <a:xfrm>
            <a:off x="673100" y="1133475"/>
            <a:ext cx="10954459" cy="510014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
        <p:nvSpPr>
          <p:cNvPr id="2" name="KSO_BT1"/>
          <p:cNvSpPr>
            <a:spLocks noGrp="1"/>
          </p:cNvSpPr>
          <p:nvPr>
            <p:ph type="title"/>
          </p:nvPr>
        </p:nvSpPr>
        <p:spPr>
          <a:xfrm>
            <a:off x="673101" y="213919"/>
            <a:ext cx="10954459" cy="796011"/>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extLst>
      <p:ext uri="{BB962C8B-B14F-4D97-AF65-F5344CB8AC3E}">
        <p14:creationId xmlns:p14="http://schemas.microsoft.com/office/powerpoint/2010/main" val="229812665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64" r:id="rId6"/>
    <p:sldLayoutId id="2147483657" r:id="rId7"/>
    <p:sldLayoutId id="2147483658" r:id="rId8"/>
    <p:sldLayoutId id="2147483659" r:id="rId9"/>
    <p:sldLayoutId id="2147483660" r:id="rId10"/>
    <p:sldLayoutId id="2147483661" r:id="rId11"/>
    <p:sldLayoutId id="2147483662" r:id="rId12"/>
    <p:sldLayoutId id="2147483663" r:id="rId13"/>
    <p:sldLayoutId id="2147483650" r:id="rId14"/>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685800" rtl="0" eaLnBrk="1" latinLnBrk="0" hangingPunct="1">
        <a:lnSpc>
          <a:spcPct val="90000"/>
        </a:lnSpc>
        <a:spcBef>
          <a:spcPct val="0"/>
        </a:spcBef>
        <a:buNone/>
        <a:defRPr sz="3200" b="0" i="0" kern="1200" baseline="0">
          <a:solidFill>
            <a:schemeClr val="accent1"/>
          </a:solidFill>
          <a:effectLst/>
          <a:latin typeface="+mj-ea"/>
          <a:ea typeface="+mj-ea"/>
          <a:cs typeface="+mj-cs"/>
        </a:defRPr>
      </a:lvl1pPr>
    </p:titleStyle>
    <p:bodyStyle>
      <a:lvl1pPr marL="361950" indent="-361950" algn="just" defTabSz="685800" rtl="0" eaLnBrk="1" latinLnBrk="0" hangingPunct="1">
        <a:lnSpc>
          <a:spcPct val="110000"/>
        </a:lnSpc>
        <a:spcBef>
          <a:spcPts val="1200"/>
        </a:spcBef>
        <a:spcAft>
          <a:spcPts val="0"/>
        </a:spcAft>
        <a:buClr>
          <a:schemeClr val="accent2"/>
        </a:buClr>
        <a:buSzPct val="70000"/>
        <a:buFont typeface="Webdings" panose="05030102010509060703" pitchFamily="18" charset="2"/>
        <a:buChar char=""/>
        <a:defRPr lang="zh-CN" altLang="en-US" sz="2400" b="1"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b="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10.gi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12.gi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4.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6.gi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18.gi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4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3.xml"/><Relationship Id="rId7" Type="http://schemas.openxmlformats.org/officeDocument/2006/relationships/image" Target="../media/image21.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notesSlide" Target="../notesSlides/notesSlide20.xm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2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5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2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FD47394-5B53-41E8-A595-6E9251BF7320}"/>
              </a:ext>
            </a:extLst>
          </p:cNvPr>
          <p:cNvSpPr txBox="1"/>
          <p:nvPr/>
        </p:nvSpPr>
        <p:spPr>
          <a:xfrm>
            <a:off x="2893451" y="2770865"/>
            <a:ext cx="8397437" cy="1065933"/>
          </a:xfrm>
          <a:prstGeom prst="rect">
            <a:avLst/>
          </a:prstGeom>
          <a:noFill/>
        </p:spPr>
        <p:txBody>
          <a:bodyPr wrap="square" rtlCol="0">
            <a:spAutoFit/>
          </a:bodyPr>
          <a:lstStyle/>
          <a:p>
            <a:pPr algn="ctr">
              <a:lnSpc>
                <a:spcPct val="130000"/>
              </a:lnSpc>
            </a:pPr>
            <a:r>
              <a:rPr lang="zh-CN" altLang="en-US" sz="5400" b="1" dirty="0">
                <a:latin typeface="Arial" panose="020B0604020202020204" pitchFamily="34" charset="0"/>
                <a:ea typeface="微软雅黑" panose="020B0503020204020204" pitchFamily="34" charset="-122"/>
              </a:rPr>
              <a:t>智能中医药数据分析系统</a:t>
            </a:r>
          </a:p>
        </p:txBody>
      </p:sp>
      <p:grpSp>
        <p:nvGrpSpPr>
          <p:cNvPr id="11" name="组合 10">
            <a:extLst>
              <a:ext uri="{FF2B5EF4-FFF2-40B4-BE49-F238E27FC236}">
                <a16:creationId xmlns:a16="http://schemas.microsoft.com/office/drawing/2014/main" id="{FD8986A0-FDFC-45D2-BD25-02001B0191FB}"/>
              </a:ext>
            </a:extLst>
          </p:cNvPr>
          <p:cNvGrpSpPr/>
          <p:nvPr/>
        </p:nvGrpSpPr>
        <p:grpSpPr>
          <a:xfrm>
            <a:off x="3421252" y="3915052"/>
            <a:ext cx="7341833" cy="45719"/>
            <a:chOff x="5788325" y="2958860"/>
            <a:chExt cx="5348376" cy="0"/>
          </a:xfrm>
        </p:grpSpPr>
        <p:cxnSp>
          <p:nvCxnSpPr>
            <p:cNvPr id="9" name="直接连接符 8">
              <a:extLst>
                <a:ext uri="{FF2B5EF4-FFF2-40B4-BE49-F238E27FC236}">
                  <a16:creationId xmlns:a16="http://schemas.microsoft.com/office/drawing/2014/main" id="{B45CC5AC-DF42-4A0C-B9B6-60E68F5CFFE0}"/>
                </a:ext>
              </a:extLst>
            </p:cNvPr>
            <p:cNvCxnSpPr/>
            <p:nvPr/>
          </p:nvCxnSpPr>
          <p:spPr>
            <a:xfrm>
              <a:off x="5788325" y="2958860"/>
              <a:ext cx="26741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C9AADF4-7DE5-4513-9486-52DEE2A629F6}"/>
                </a:ext>
              </a:extLst>
            </p:cNvPr>
            <p:cNvCxnSpPr/>
            <p:nvPr/>
          </p:nvCxnSpPr>
          <p:spPr>
            <a:xfrm>
              <a:off x="8462513" y="2958860"/>
              <a:ext cx="2674188" cy="0"/>
            </a:xfrm>
            <a:prstGeom prst="line">
              <a:avLst/>
            </a:prstGeom>
            <a:ln w="25400">
              <a:solidFill>
                <a:srgbClr val="EF4A6A"/>
              </a:solidFill>
            </a:ln>
          </p:spPr>
          <p:style>
            <a:lnRef idx="1">
              <a:schemeClr val="accent1"/>
            </a:lnRef>
            <a:fillRef idx="0">
              <a:schemeClr val="accent1"/>
            </a:fillRef>
            <a:effectRef idx="0">
              <a:schemeClr val="accent1"/>
            </a:effectRef>
            <a:fontRef idx="minor">
              <a:schemeClr val="tx1"/>
            </a:fontRef>
          </p:style>
        </p:cxnSp>
      </p:grpSp>
      <p:pic>
        <p:nvPicPr>
          <p:cNvPr id="13" name="image2.png">
            <a:extLst>
              <a:ext uri="{FF2B5EF4-FFF2-40B4-BE49-F238E27FC236}">
                <a16:creationId xmlns:a16="http://schemas.microsoft.com/office/drawing/2014/main" id="{DC5814D3-1CC1-4C20-88CB-061FEBA0BAA2}"/>
              </a:ext>
            </a:extLst>
          </p:cNvPr>
          <p:cNvPicPr/>
          <p:nvPr/>
        </p:nvPicPr>
        <p:blipFill>
          <a:blip r:embed="rId3"/>
          <a:srcRect/>
          <a:stretch>
            <a:fillRect/>
          </a:stretch>
        </p:blipFill>
        <p:spPr>
          <a:xfrm>
            <a:off x="901112" y="2510155"/>
            <a:ext cx="1838325" cy="1837690"/>
          </a:xfrm>
          <a:prstGeom prst="rect">
            <a:avLst/>
          </a:prstGeom>
        </p:spPr>
      </p:pic>
    </p:spTree>
    <p:extLst>
      <p:ext uri="{BB962C8B-B14F-4D97-AF65-F5344CB8AC3E}">
        <p14:creationId xmlns:p14="http://schemas.microsoft.com/office/powerpoint/2010/main" val="22447974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频次分析演示</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pic>
        <p:nvPicPr>
          <p:cNvPr id="5" name="图片 4">
            <a:extLst>
              <a:ext uri="{FF2B5EF4-FFF2-40B4-BE49-F238E27FC236}">
                <a16:creationId xmlns:a16="http://schemas.microsoft.com/office/drawing/2014/main" id="{D7F27051-0471-43E0-92A1-D00E11187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500" y="978801"/>
            <a:ext cx="11774999" cy="5553544"/>
          </a:xfrm>
          <a:prstGeom prst="rect">
            <a:avLst/>
          </a:prstGeom>
        </p:spPr>
      </p:pic>
    </p:spTree>
    <p:extLst>
      <p:ext uri="{BB962C8B-B14F-4D97-AF65-F5344CB8AC3E}">
        <p14:creationId xmlns:p14="http://schemas.microsoft.com/office/powerpoint/2010/main" val="16486979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关联分析</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pic>
        <p:nvPicPr>
          <p:cNvPr id="2" name="图片 1">
            <a:extLst>
              <a:ext uri="{FF2B5EF4-FFF2-40B4-BE49-F238E27FC236}">
                <a16:creationId xmlns:a16="http://schemas.microsoft.com/office/drawing/2014/main" id="{8021D88F-9193-42AB-BDF4-0C72F01229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5549" y="2055812"/>
            <a:ext cx="2819401" cy="2819401"/>
          </a:xfrm>
          <a:prstGeom prst="rect">
            <a:avLst/>
          </a:prstGeom>
        </p:spPr>
      </p:pic>
      <p:sp>
        <p:nvSpPr>
          <p:cNvPr id="5" name="AutoShape 44">
            <a:extLst>
              <a:ext uri="{FF2B5EF4-FFF2-40B4-BE49-F238E27FC236}">
                <a16:creationId xmlns:a16="http://schemas.microsoft.com/office/drawing/2014/main" id="{F588E591-4145-4F86-BCC1-D9600C012DDA}"/>
              </a:ext>
            </a:extLst>
          </p:cNvPr>
          <p:cNvSpPr>
            <a:spLocks/>
          </p:cNvSpPr>
          <p:nvPr/>
        </p:nvSpPr>
        <p:spPr bwMode="auto">
          <a:xfrm>
            <a:off x="4710804" y="1668205"/>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6" name="AutoShape 44">
            <a:extLst>
              <a:ext uri="{FF2B5EF4-FFF2-40B4-BE49-F238E27FC236}">
                <a16:creationId xmlns:a16="http://schemas.microsoft.com/office/drawing/2014/main" id="{1AC425B6-808F-4677-BF82-BF3E0292FED7}"/>
              </a:ext>
            </a:extLst>
          </p:cNvPr>
          <p:cNvSpPr>
            <a:spLocks/>
          </p:cNvSpPr>
          <p:nvPr/>
        </p:nvSpPr>
        <p:spPr bwMode="auto">
          <a:xfrm>
            <a:off x="4710806" y="2700624"/>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7" name="AutoShape 44">
            <a:extLst>
              <a:ext uri="{FF2B5EF4-FFF2-40B4-BE49-F238E27FC236}">
                <a16:creationId xmlns:a16="http://schemas.microsoft.com/office/drawing/2014/main" id="{029577F7-0E3F-4C76-B98D-0768E6B33D3D}"/>
              </a:ext>
            </a:extLst>
          </p:cNvPr>
          <p:cNvSpPr>
            <a:spLocks/>
          </p:cNvSpPr>
          <p:nvPr/>
        </p:nvSpPr>
        <p:spPr bwMode="auto">
          <a:xfrm>
            <a:off x="4710805" y="3733043"/>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8" name="AutoShape 44">
            <a:extLst>
              <a:ext uri="{FF2B5EF4-FFF2-40B4-BE49-F238E27FC236}">
                <a16:creationId xmlns:a16="http://schemas.microsoft.com/office/drawing/2014/main" id="{D29B3A5F-DFBF-4F86-92B4-4EF98EA96746}"/>
              </a:ext>
            </a:extLst>
          </p:cNvPr>
          <p:cNvSpPr>
            <a:spLocks/>
          </p:cNvSpPr>
          <p:nvPr/>
        </p:nvSpPr>
        <p:spPr bwMode="auto">
          <a:xfrm>
            <a:off x="4710804" y="4765462"/>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 name="文本框 3">
            <a:extLst>
              <a:ext uri="{FF2B5EF4-FFF2-40B4-BE49-F238E27FC236}">
                <a16:creationId xmlns:a16="http://schemas.microsoft.com/office/drawing/2014/main" id="{E34BEFA6-3C3A-46B3-AEAE-623E75DA8B09}"/>
              </a:ext>
            </a:extLst>
          </p:cNvPr>
          <p:cNvSpPr txBox="1"/>
          <p:nvPr/>
        </p:nvSpPr>
        <p:spPr>
          <a:xfrm>
            <a:off x="5399316" y="1377797"/>
            <a:ext cx="6226628" cy="1005147"/>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利用数据挖掘</a:t>
            </a:r>
            <a:r>
              <a:rPr lang="en-US" altLang="zh-CN" dirty="0" err="1">
                <a:latin typeface="Arial" panose="020B0604020202020204" pitchFamily="34" charset="0"/>
                <a:ea typeface="微软雅黑" panose="020B0503020204020204" pitchFamily="34" charset="-122"/>
              </a:rPr>
              <a:t>Apriori</a:t>
            </a:r>
            <a:r>
              <a:rPr lang="zh-CN" altLang="en-US" dirty="0">
                <a:latin typeface="Arial" panose="020B0604020202020204" pitchFamily="34" charset="0"/>
                <a:ea typeface="微软雅黑" panose="020B0503020204020204" pitchFamily="34" charset="-122"/>
              </a:rPr>
              <a:t>算法，根据输入的置信度阈值和支持数阈值生成的强关联表格</a:t>
            </a:r>
          </a:p>
        </p:txBody>
      </p:sp>
      <p:sp>
        <p:nvSpPr>
          <p:cNvPr id="11" name="文本框 10">
            <a:extLst>
              <a:ext uri="{FF2B5EF4-FFF2-40B4-BE49-F238E27FC236}">
                <a16:creationId xmlns:a16="http://schemas.microsoft.com/office/drawing/2014/main" id="{7A15F732-FE2D-46A3-BD13-1F612C75DD1B}"/>
              </a:ext>
            </a:extLst>
          </p:cNvPr>
          <p:cNvSpPr txBox="1"/>
          <p:nvPr/>
        </p:nvSpPr>
        <p:spPr>
          <a:xfrm>
            <a:off x="5399316" y="2599941"/>
            <a:ext cx="6226628" cy="525016"/>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根据强关联表格生成关联规则图</a:t>
            </a:r>
          </a:p>
        </p:txBody>
      </p:sp>
      <p:sp>
        <p:nvSpPr>
          <p:cNvPr id="12" name="文本框 11">
            <a:extLst>
              <a:ext uri="{FF2B5EF4-FFF2-40B4-BE49-F238E27FC236}">
                <a16:creationId xmlns:a16="http://schemas.microsoft.com/office/drawing/2014/main" id="{CE8D01F5-F3D7-4AD7-A3BF-5EC63E3CD64C}"/>
              </a:ext>
            </a:extLst>
          </p:cNvPr>
          <p:cNvSpPr txBox="1"/>
          <p:nvPr/>
        </p:nvSpPr>
        <p:spPr>
          <a:xfrm>
            <a:off x="5399316" y="3404054"/>
            <a:ext cx="6226628" cy="1005147"/>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点击网络图药物结点，可以查看药物的功效与症状</a:t>
            </a:r>
          </a:p>
        </p:txBody>
      </p:sp>
      <p:sp>
        <p:nvSpPr>
          <p:cNvPr id="13" name="文本框 12">
            <a:extLst>
              <a:ext uri="{FF2B5EF4-FFF2-40B4-BE49-F238E27FC236}">
                <a16:creationId xmlns:a16="http://schemas.microsoft.com/office/drawing/2014/main" id="{DFF39D0B-2AF9-4F89-8FC3-ABB16397530B}"/>
              </a:ext>
            </a:extLst>
          </p:cNvPr>
          <p:cNvSpPr txBox="1"/>
          <p:nvPr/>
        </p:nvSpPr>
        <p:spPr>
          <a:xfrm>
            <a:off x="5399316" y="4715120"/>
            <a:ext cx="6226628" cy="525016"/>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数据可视化图及对应表格支持下载</a:t>
            </a:r>
          </a:p>
        </p:txBody>
      </p:sp>
    </p:spTree>
    <p:extLst>
      <p:ext uri="{BB962C8B-B14F-4D97-AF65-F5344CB8AC3E}">
        <p14:creationId xmlns:p14="http://schemas.microsoft.com/office/powerpoint/2010/main" val="10594768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5"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2" presetClass="entr" presetSubtype="2" fill="hold" grpId="0" nodeType="withEffect">
                                  <p:stCondLst>
                                    <p:cond delay="10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2" presetClass="entr" presetSubtype="2" fill="hold" grpId="0" nodeType="withEffect">
                                  <p:stCondLst>
                                    <p:cond delay="1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par>
                                <p:cTn id="40" presetID="2" presetClass="entr" presetSubtype="2" fill="hold" grpId="0" nodeType="withEffect">
                                  <p:stCondLst>
                                    <p:cond delay="1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2" presetClass="entr" presetSubtype="2" fill="hold" grpId="0" nodeType="withEffect">
                                  <p:stCondLst>
                                    <p:cond delay="1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P spid="4"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关联分析演示</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pic>
        <p:nvPicPr>
          <p:cNvPr id="5" name="图片 4">
            <a:extLst>
              <a:ext uri="{FF2B5EF4-FFF2-40B4-BE49-F238E27FC236}">
                <a16:creationId xmlns:a16="http://schemas.microsoft.com/office/drawing/2014/main" id="{D7F27051-0471-43E0-92A1-D00E111877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8501" y="978801"/>
            <a:ext cx="11774997" cy="5553544"/>
          </a:xfrm>
          <a:prstGeom prst="rect">
            <a:avLst/>
          </a:prstGeom>
        </p:spPr>
      </p:pic>
    </p:spTree>
    <p:extLst>
      <p:ext uri="{BB962C8B-B14F-4D97-AF65-F5344CB8AC3E}">
        <p14:creationId xmlns:p14="http://schemas.microsoft.com/office/powerpoint/2010/main" val="2523923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聚类分析</a:t>
            </a:r>
            <a:endParaRPr lang="en-US" altLang="zh-CN" sz="2800" kern="0" spc="100" dirty="0">
              <a:latin typeface="+mj-ea"/>
              <a:ea typeface="+mj-ea"/>
            </a:endParaRPr>
          </a:p>
        </p:txBody>
      </p:sp>
      <p:sp>
        <p:nvSpPr>
          <p:cNvPr id="945" name="MH_Number_1"/>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panose="02010509060101010101" pitchFamily="49" charset="-122"/>
              </a:rPr>
              <a:t>3</a:t>
            </a:r>
            <a:endParaRPr lang="zh-CN" altLang="en-US" sz="2400" kern="0" dirty="0">
              <a:solidFill>
                <a:srgbClr val="FFFFFF"/>
              </a:solidFill>
              <a:ea typeface="幼圆" panose="02010509060101010101" pitchFamily="49"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015549" y="2055812"/>
            <a:ext cx="2819401" cy="2819401"/>
          </a:xfrm>
          <a:prstGeom prst="rect">
            <a:avLst/>
          </a:prstGeom>
        </p:spPr>
      </p:pic>
      <p:sp>
        <p:nvSpPr>
          <p:cNvPr id="5" name="AutoShape 44"/>
          <p:cNvSpPr/>
          <p:nvPr/>
        </p:nvSpPr>
        <p:spPr bwMode="auto">
          <a:xfrm>
            <a:off x="4710804" y="1295460"/>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ln>
          <a:effectLst/>
        </p:spPr>
        <p:txBody>
          <a:bodyPr lIns="0" tIns="0" rIns="0" bIns="0" anchor="ctr"/>
          <a:lstStyle/>
          <a:p>
            <a:pPr marL="0" marR="0" lvl="0" indent="0" algn="r" defTabSz="292100" eaLnBrk="1" fontAlgn="auto" latinLnBrk="0" hangingPunct="1">
              <a:lnSpc>
                <a:spcPct val="120000"/>
              </a:lnSpc>
              <a:spcBef>
                <a:spcPts val="0"/>
              </a:spcBef>
              <a:spcAft>
                <a:spcPts val="0"/>
              </a:spcAft>
              <a:buClrTx/>
              <a:buSzTx/>
              <a:buFontTx/>
              <a:buNone/>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6" name="AutoShape 44"/>
          <p:cNvSpPr/>
          <p:nvPr/>
        </p:nvSpPr>
        <p:spPr bwMode="auto">
          <a:xfrm>
            <a:off x="4710806" y="2364074"/>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ln>
          <a:effectLst/>
        </p:spPr>
        <p:txBody>
          <a:bodyPr lIns="0" tIns="0" rIns="0" bIns="0" anchor="ctr"/>
          <a:lstStyle/>
          <a:p>
            <a:pPr marL="0" marR="0" lvl="0" indent="0" algn="r" defTabSz="292100" eaLnBrk="1" fontAlgn="auto" latinLnBrk="0" hangingPunct="1">
              <a:lnSpc>
                <a:spcPct val="120000"/>
              </a:lnSpc>
              <a:spcBef>
                <a:spcPts val="0"/>
              </a:spcBef>
              <a:spcAft>
                <a:spcPts val="0"/>
              </a:spcAft>
              <a:buClrTx/>
              <a:buSzTx/>
              <a:buFontTx/>
              <a:buNone/>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7" name="AutoShape 44"/>
          <p:cNvSpPr/>
          <p:nvPr/>
        </p:nvSpPr>
        <p:spPr bwMode="auto">
          <a:xfrm>
            <a:off x="4708264" y="3312083"/>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ln>
          <a:effectLst/>
        </p:spPr>
        <p:txBody>
          <a:bodyPr lIns="0" tIns="0" rIns="0" bIns="0" anchor="ctr"/>
          <a:lstStyle/>
          <a:p>
            <a:pPr marL="0" marR="0" lvl="0" indent="0" algn="r" defTabSz="292100" eaLnBrk="1" fontAlgn="auto" latinLnBrk="0" hangingPunct="1">
              <a:lnSpc>
                <a:spcPct val="120000"/>
              </a:lnSpc>
              <a:spcBef>
                <a:spcPts val="0"/>
              </a:spcBef>
              <a:spcAft>
                <a:spcPts val="0"/>
              </a:spcAft>
              <a:buClrTx/>
              <a:buSzTx/>
              <a:buFontTx/>
              <a:buNone/>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8" name="AutoShape 44"/>
          <p:cNvSpPr/>
          <p:nvPr/>
        </p:nvSpPr>
        <p:spPr bwMode="auto">
          <a:xfrm>
            <a:off x="4708264" y="4417306"/>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ln>
          <a:effectLst/>
        </p:spPr>
        <p:txBody>
          <a:bodyPr lIns="0" tIns="0" rIns="0" bIns="0" anchor="ctr"/>
          <a:lstStyle/>
          <a:p>
            <a:pPr marL="0" marR="0" lvl="0" indent="0" algn="r" defTabSz="292100" eaLnBrk="1" fontAlgn="auto" latinLnBrk="0" hangingPunct="1">
              <a:lnSpc>
                <a:spcPct val="120000"/>
              </a:lnSpc>
              <a:spcBef>
                <a:spcPts val="0"/>
              </a:spcBef>
              <a:spcAft>
                <a:spcPts val="0"/>
              </a:spcAft>
              <a:buClrTx/>
              <a:buSzTx/>
              <a:buFontTx/>
              <a:buNone/>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 name="文本框 3"/>
          <p:cNvSpPr txBox="1"/>
          <p:nvPr/>
        </p:nvSpPr>
        <p:spPr>
          <a:xfrm>
            <a:off x="5399316" y="1005522"/>
            <a:ext cx="6226628" cy="1005147"/>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利用复杂系统熵聚类算法对上传的处方文件进行数据分析</a:t>
            </a:r>
          </a:p>
        </p:txBody>
      </p:sp>
      <p:sp>
        <p:nvSpPr>
          <p:cNvPr id="11" name="文本框 10"/>
          <p:cNvSpPr txBox="1"/>
          <p:nvPr/>
        </p:nvSpPr>
        <p:spPr>
          <a:xfrm>
            <a:off x="5399316" y="2270664"/>
            <a:ext cx="6226628" cy="570865"/>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根据输入的关联度阈值获得药对关联度信息</a:t>
            </a:r>
          </a:p>
        </p:txBody>
      </p:sp>
      <p:sp>
        <p:nvSpPr>
          <p:cNvPr id="12" name="文本框 11"/>
          <p:cNvSpPr txBox="1"/>
          <p:nvPr/>
        </p:nvSpPr>
        <p:spPr>
          <a:xfrm>
            <a:off x="5399316" y="3056381"/>
            <a:ext cx="6226628" cy="1050290"/>
          </a:xfrm>
          <a:prstGeom prst="rect">
            <a:avLst/>
          </a:prstGeom>
          <a:noFill/>
        </p:spPr>
        <p:txBody>
          <a:bodyPr wrap="square" rtlCol="0">
            <a:spAutoFit/>
          </a:bodyPr>
          <a:lstStyle/>
          <a:p>
            <a:pPr>
              <a:lnSpc>
                <a:spcPct val="130000"/>
              </a:lnSpc>
            </a:pPr>
            <a:r>
              <a:rPr dirty="0">
                <a:latin typeface="Arial" panose="020B0604020202020204" pitchFamily="34" charset="0"/>
                <a:ea typeface="微软雅黑" panose="020B0503020204020204" pitchFamily="34" charset="-122"/>
              </a:rPr>
              <a:t>根据输入药物组合的药物最小数量和最大数量获取核心药物组合信息表</a:t>
            </a:r>
          </a:p>
        </p:txBody>
      </p:sp>
      <p:sp>
        <p:nvSpPr>
          <p:cNvPr id="13" name="文本框 12"/>
          <p:cNvSpPr txBox="1"/>
          <p:nvPr/>
        </p:nvSpPr>
        <p:spPr>
          <a:xfrm>
            <a:off x="5399316" y="4126898"/>
            <a:ext cx="6226628" cy="1005147"/>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点击网络图中药物结点，查看药物的功效与症状</a:t>
            </a:r>
          </a:p>
        </p:txBody>
      </p:sp>
      <p:sp>
        <p:nvSpPr>
          <p:cNvPr id="9" name="AutoShape 44"/>
          <p:cNvSpPr/>
          <p:nvPr/>
        </p:nvSpPr>
        <p:spPr bwMode="auto">
          <a:xfrm>
            <a:off x="4708264" y="5149637"/>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ln>
          <a:effectLst/>
        </p:spPr>
        <p:txBody>
          <a:bodyPr lIns="0" tIns="0" rIns="0" bIns="0" anchor="ctr"/>
          <a:lstStyle/>
          <a:p>
            <a:pPr marL="0" marR="0" lvl="0" indent="0" algn="r" defTabSz="292100" eaLnBrk="1" fontAlgn="auto" latinLnBrk="0" hangingPunct="1">
              <a:lnSpc>
                <a:spcPct val="120000"/>
              </a:lnSpc>
              <a:spcBef>
                <a:spcPts val="0"/>
              </a:spcBef>
              <a:spcAft>
                <a:spcPts val="0"/>
              </a:spcAft>
              <a:buClrTx/>
              <a:buSzTx/>
              <a:buFontTx/>
              <a:buNone/>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0" name="文本框 9"/>
          <p:cNvSpPr txBox="1"/>
          <p:nvPr/>
        </p:nvSpPr>
        <p:spPr>
          <a:xfrm>
            <a:off x="5399316" y="5099295"/>
            <a:ext cx="6226628" cy="525016"/>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数据可视化图及对应表格支持下载</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5"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2" presetClass="entr" presetSubtype="2" fill="hold" grpId="0" nodeType="withEffect">
                                  <p:stCondLst>
                                    <p:cond delay="10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2" presetClass="entr" presetSubtype="2" fill="hold" grpId="0" nodeType="withEffect">
                                  <p:stCondLst>
                                    <p:cond delay="1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par>
                                <p:cTn id="40" presetID="2" presetClass="entr" presetSubtype="2" fill="hold" grpId="0" nodeType="withEffect">
                                  <p:stCondLst>
                                    <p:cond delay="1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2" presetClass="entr" presetSubtype="2" fill="hold" grpId="0" nodeType="withEffect">
                                  <p:stCondLst>
                                    <p:cond delay="1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par>
                                <p:cTn id="58" presetID="2" presetClass="entr" presetSubtype="2" fill="hold" grpId="0" nodeType="withEffect">
                                  <p:stCondLst>
                                    <p:cond delay="1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bldLvl="0" animBg="1"/>
      <p:bldP spid="4" grpId="0"/>
      <p:bldP spid="11" grpId="0"/>
      <p:bldP spid="12" grpId="0"/>
      <p:bldP spid="13"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聚类分析演示</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pic>
        <p:nvPicPr>
          <p:cNvPr id="5" name="图片 4">
            <a:extLst>
              <a:ext uri="{FF2B5EF4-FFF2-40B4-BE49-F238E27FC236}">
                <a16:creationId xmlns:a16="http://schemas.microsoft.com/office/drawing/2014/main" id="{D7F27051-0471-43E0-92A1-D00E111877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8501" y="978801"/>
            <a:ext cx="11774997" cy="5553543"/>
          </a:xfrm>
          <a:prstGeom prst="rect">
            <a:avLst/>
          </a:prstGeom>
        </p:spPr>
      </p:pic>
    </p:spTree>
    <p:extLst>
      <p:ext uri="{BB962C8B-B14F-4D97-AF65-F5344CB8AC3E}">
        <p14:creationId xmlns:p14="http://schemas.microsoft.com/office/powerpoint/2010/main" val="140499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文本情感分析</a:t>
            </a:r>
            <a:endParaRPr lang="en-US" altLang="zh-CN" sz="2800" kern="0" spc="100" dirty="0">
              <a:latin typeface="+mj-ea"/>
              <a:ea typeface="+mj-ea"/>
            </a:endParaRPr>
          </a:p>
        </p:txBody>
      </p:sp>
      <p:sp>
        <p:nvSpPr>
          <p:cNvPr id="945" name="MH_Number_1"/>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panose="02010509060101010101" pitchFamily="49" charset="-122"/>
              </a:rPr>
              <a:t>3</a:t>
            </a:r>
            <a:endParaRPr lang="zh-CN" altLang="en-US" sz="2400" kern="0" dirty="0">
              <a:solidFill>
                <a:srgbClr val="FFFFFF"/>
              </a:solidFill>
              <a:ea typeface="幼圆" panose="02010509060101010101" pitchFamily="49"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015549" y="2055812"/>
            <a:ext cx="2819401" cy="2819401"/>
          </a:xfrm>
          <a:prstGeom prst="rect">
            <a:avLst/>
          </a:prstGeom>
        </p:spPr>
      </p:pic>
      <p:sp>
        <p:nvSpPr>
          <p:cNvPr id="5" name="AutoShape 44"/>
          <p:cNvSpPr/>
          <p:nvPr/>
        </p:nvSpPr>
        <p:spPr bwMode="auto">
          <a:xfrm>
            <a:off x="4710169" y="1948875"/>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ln>
          <a:effectLst/>
        </p:spPr>
        <p:txBody>
          <a:bodyPr lIns="0" tIns="0" rIns="0" bIns="0" anchor="ctr"/>
          <a:lstStyle/>
          <a:p>
            <a:pPr marL="0" marR="0" lvl="0" indent="0" algn="r" defTabSz="292100" eaLnBrk="1" fontAlgn="auto" latinLnBrk="0" hangingPunct="1">
              <a:lnSpc>
                <a:spcPct val="120000"/>
              </a:lnSpc>
              <a:spcBef>
                <a:spcPts val="0"/>
              </a:spcBef>
              <a:spcAft>
                <a:spcPts val="0"/>
              </a:spcAft>
              <a:buClrTx/>
              <a:buSzTx/>
              <a:buFontTx/>
              <a:buNone/>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6" name="AutoShape 44"/>
          <p:cNvSpPr/>
          <p:nvPr/>
        </p:nvSpPr>
        <p:spPr bwMode="auto">
          <a:xfrm>
            <a:off x="4710168" y="3253345"/>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ln>
          <a:effectLst/>
        </p:spPr>
        <p:txBody>
          <a:bodyPr lIns="0" tIns="0" rIns="0" bIns="0" anchor="ctr"/>
          <a:lstStyle/>
          <a:p>
            <a:pPr marL="0" marR="0" lvl="0" indent="0" algn="r" defTabSz="292100" eaLnBrk="1" fontAlgn="auto" latinLnBrk="0" hangingPunct="1">
              <a:lnSpc>
                <a:spcPct val="120000"/>
              </a:lnSpc>
              <a:spcBef>
                <a:spcPts val="0"/>
              </a:spcBef>
              <a:spcAft>
                <a:spcPts val="0"/>
              </a:spcAft>
              <a:buClrTx/>
              <a:buSzTx/>
              <a:buFontTx/>
              <a:buNone/>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7" name="AutoShape 44"/>
          <p:cNvSpPr/>
          <p:nvPr/>
        </p:nvSpPr>
        <p:spPr bwMode="auto">
          <a:xfrm>
            <a:off x="4710805" y="4408683"/>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ln>
          <a:effectLst/>
        </p:spPr>
        <p:txBody>
          <a:bodyPr lIns="0" tIns="0" rIns="0" bIns="0" anchor="ctr"/>
          <a:lstStyle/>
          <a:p>
            <a:pPr marL="0" marR="0" lvl="0" indent="0" algn="r" defTabSz="292100" eaLnBrk="1" fontAlgn="auto" latinLnBrk="0" hangingPunct="1">
              <a:lnSpc>
                <a:spcPct val="120000"/>
              </a:lnSpc>
              <a:spcBef>
                <a:spcPts val="0"/>
              </a:spcBef>
              <a:spcAft>
                <a:spcPts val="0"/>
              </a:spcAft>
              <a:buClrTx/>
              <a:buSzTx/>
              <a:buFontTx/>
              <a:buNone/>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 name="文本框 3"/>
          <p:cNvSpPr txBox="1"/>
          <p:nvPr/>
        </p:nvSpPr>
        <p:spPr>
          <a:xfrm>
            <a:off x="5399316" y="1635896"/>
            <a:ext cx="6226628" cy="1050290"/>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利用贝叶斯概率统计算法与语料训练出来的模型判断语句文本情感态度的正负</a:t>
            </a:r>
          </a:p>
        </p:txBody>
      </p:sp>
      <p:sp>
        <p:nvSpPr>
          <p:cNvPr id="11" name="文本框 10"/>
          <p:cNvSpPr txBox="1"/>
          <p:nvPr/>
        </p:nvSpPr>
        <p:spPr>
          <a:xfrm>
            <a:off x="5399316" y="3180078"/>
            <a:ext cx="6226628" cy="570865"/>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判断页面输入的语句，结果框输出情感态度</a:t>
            </a:r>
          </a:p>
        </p:txBody>
      </p:sp>
      <p:sp>
        <p:nvSpPr>
          <p:cNvPr id="12" name="文本框 11"/>
          <p:cNvSpPr txBox="1"/>
          <p:nvPr/>
        </p:nvSpPr>
        <p:spPr>
          <a:xfrm>
            <a:off x="5399316" y="4333170"/>
            <a:ext cx="6226628" cy="570865"/>
          </a:xfrm>
          <a:prstGeom prst="rect">
            <a:avLst/>
          </a:prstGeom>
          <a:noFill/>
        </p:spPr>
        <p:txBody>
          <a:bodyPr wrap="square" rtlCol="0">
            <a:spAutoFit/>
          </a:bodyPr>
          <a:lstStyle/>
          <a:p>
            <a:pPr>
              <a:lnSpc>
                <a:spcPct val="130000"/>
              </a:lnSpc>
            </a:pPr>
            <a:r>
              <a:rPr dirty="0">
                <a:latin typeface="Arial" panose="020B0604020202020204" pitchFamily="34" charset="0"/>
                <a:ea typeface="微软雅黑" panose="020B0503020204020204" pitchFamily="34" charset="-122"/>
              </a:rPr>
              <a:t>简洁的可视化界面，操作方便</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5"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2" presetClass="entr" presetSubtype="2" fill="hold" grpId="0" nodeType="withEffect">
                                  <p:stCondLst>
                                    <p:cond delay="10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2" presetClass="entr" presetSubtype="2" fill="hold" grpId="0" nodeType="withEffect">
                                  <p:stCondLst>
                                    <p:cond delay="1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par>
                                <p:cTn id="40" presetID="2" presetClass="entr" presetSubtype="2" fill="hold" grpId="0" nodeType="withEffect">
                                  <p:stCondLst>
                                    <p:cond delay="1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P spid="4"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文本情感分析演示</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pic>
        <p:nvPicPr>
          <p:cNvPr id="5" name="图片 4">
            <a:extLst>
              <a:ext uri="{FF2B5EF4-FFF2-40B4-BE49-F238E27FC236}">
                <a16:creationId xmlns:a16="http://schemas.microsoft.com/office/drawing/2014/main" id="{D7F27051-0471-43E0-92A1-D00E111877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8501" y="978801"/>
            <a:ext cx="11774997" cy="5553543"/>
          </a:xfrm>
          <a:prstGeom prst="rect">
            <a:avLst/>
          </a:prstGeom>
        </p:spPr>
      </p:pic>
    </p:spTree>
    <p:extLst>
      <p:ext uri="{BB962C8B-B14F-4D97-AF65-F5344CB8AC3E}">
        <p14:creationId xmlns:p14="http://schemas.microsoft.com/office/powerpoint/2010/main" val="292273301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中医舌诊图像诊断</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pic>
        <p:nvPicPr>
          <p:cNvPr id="2" name="图片 1">
            <a:extLst>
              <a:ext uri="{FF2B5EF4-FFF2-40B4-BE49-F238E27FC236}">
                <a16:creationId xmlns:a16="http://schemas.microsoft.com/office/drawing/2014/main" id="{8021D88F-9193-42AB-BDF4-0C72F01229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5549" y="2246312"/>
            <a:ext cx="2819401" cy="2438400"/>
          </a:xfrm>
          <a:prstGeom prst="rect">
            <a:avLst/>
          </a:prstGeom>
        </p:spPr>
      </p:pic>
      <p:sp>
        <p:nvSpPr>
          <p:cNvPr id="5" name="AutoShape 44">
            <a:extLst>
              <a:ext uri="{FF2B5EF4-FFF2-40B4-BE49-F238E27FC236}">
                <a16:creationId xmlns:a16="http://schemas.microsoft.com/office/drawing/2014/main" id="{F588E591-4145-4F86-BCC1-D9600C012DDA}"/>
              </a:ext>
            </a:extLst>
          </p:cNvPr>
          <p:cNvSpPr>
            <a:spLocks/>
          </p:cNvSpPr>
          <p:nvPr/>
        </p:nvSpPr>
        <p:spPr bwMode="auto">
          <a:xfrm>
            <a:off x="4710804" y="1668205"/>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6" name="AutoShape 44">
            <a:extLst>
              <a:ext uri="{FF2B5EF4-FFF2-40B4-BE49-F238E27FC236}">
                <a16:creationId xmlns:a16="http://schemas.microsoft.com/office/drawing/2014/main" id="{1AC425B6-808F-4677-BF82-BF3E0292FED7}"/>
              </a:ext>
            </a:extLst>
          </p:cNvPr>
          <p:cNvSpPr>
            <a:spLocks/>
          </p:cNvSpPr>
          <p:nvPr/>
        </p:nvSpPr>
        <p:spPr bwMode="auto">
          <a:xfrm>
            <a:off x="4710806" y="2700624"/>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7" name="AutoShape 44">
            <a:extLst>
              <a:ext uri="{FF2B5EF4-FFF2-40B4-BE49-F238E27FC236}">
                <a16:creationId xmlns:a16="http://schemas.microsoft.com/office/drawing/2014/main" id="{029577F7-0E3F-4C76-B98D-0768E6B33D3D}"/>
              </a:ext>
            </a:extLst>
          </p:cNvPr>
          <p:cNvSpPr>
            <a:spLocks/>
          </p:cNvSpPr>
          <p:nvPr/>
        </p:nvSpPr>
        <p:spPr bwMode="auto">
          <a:xfrm>
            <a:off x="4710805" y="3733043"/>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8" name="AutoShape 44">
            <a:extLst>
              <a:ext uri="{FF2B5EF4-FFF2-40B4-BE49-F238E27FC236}">
                <a16:creationId xmlns:a16="http://schemas.microsoft.com/office/drawing/2014/main" id="{D29B3A5F-DFBF-4F86-92B4-4EF98EA96746}"/>
              </a:ext>
            </a:extLst>
          </p:cNvPr>
          <p:cNvSpPr>
            <a:spLocks/>
          </p:cNvSpPr>
          <p:nvPr/>
        </p:nvSpPr>
        <p:spPr bwMode="auto">
          <a:xfrm>
            <a:off x="4710804" y="4765462"/>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 name="文本框 3">
            <a:extLst>
              <a:ext uri="{FF2B5EF4-FFF2-40B4-BE49-F238E27FC236}">
                <a16:creationId xmlns:a16="http://schemas.microsoft.com/office/drawing/2014/main" id="{E34BEFA6-3C3A-46B3-AEAE-623E75DA8B09}"/>
              </a:ext>
            </a:extLst>
          </p:cNvPr>
          <p:cNvSpPr txBox="1"/>
          <p:nvPr/>
        </p:nvSpPr>
        <p:spPr>
          <a:xfrm>
            <a:off x="5399316" y="1377797"/>
            <a:ext cx="6226628" cy="1005147"/>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系统调用深度学习与图像处理第三方</a:t>
            </a:r>
            <a:r>
              <a:rPr lang="en-US" altLang="zh-CN" dirty="0">
                <a:latin typeface="Arial" panose="020B0604020202020204" pitchFamily="34" charset="0"/>
                <a:ea typeface="微软雅黑" panose="020B0503020204020204" pitchFamily="34" charset="-122"/>
              </a:rPr>
              <a:t>API</a:t>
            </a:r>
            <a:r>
              <a:rPr lang="zh-CN" altLang="en-US" dirty="0">
                <a:latin typeface="Arial" panose="020B0604020202020204" pitchFamily="34" charset="0"/>
                <a:ea typeface="微软雅黑" panose="020B0503020204020204" pitchFamily="34" charset="-122"/>
              </a:rPr>
              <a:t>对舌头进行诊断</a:t>
            </a:r>
          </a:p>
        </p:txBody>
      </p:sp>
      <p:sp>
        <p:nvSpPr>
          <p:cNvPr id="11" name="文本框 10">
            <a:extLst>
              <a:ext uri="{FF2B5EF4-FFF2-40B4-BE49-F238E27FC236}">
                <a16:creationId xmlns:a16="http://schemas.microsoft.com/office/drawing/2014/main" id="{7A15F732-FE2D-46A3-BD13-1F612C75DD1B}"/>
              </a:ext>
            </a:extLst>
          </p:cNvPr>
          <p:cNvSpPr txBox="1"/>
          <p:nvPr/>
        </p:nvSpPr>
        <p:spPr>
          <a:xfrm>
            <a:off x="5399316" y="2599941"/>
            <a:ext cx="6226628" cy="525016"/>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功能使用说明指导正确的图像拍摄</a:t>
            </a:r>
          </a:p>
        </p:txBody>
      </p:sp>
      <p:sp>
        <p:nvSpPr>
          <p:cNvPr id="12" name="文本框 11">
            <a:extLst>
              <a:ext uri="{FF2B5EF4-FFF2-40B4-BE49-F238E27FC236}">
                <a16:creationId xmlns:a16="http://schemas.microsoft.com/office/drawing/2014/main" id="{CE8D01F5-F3D7-4AD7-A3BF-5EC63E3CD64C}"/>
              </a:ext>
            </a:extLst>
          </p:cNvPr>
          <p:cNvSpPr txBox="1"/>
          <p:nvPr/>
        </p:nvSpPr>
        <p:spPr>
          <a:xfrm>
            <a:off x="5399316" y="3657530"/>
            <a:ext cx="6226628" cy="525016"/>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支持查看舌象的症状识别</a:t>
            </a:r>
          </a:p>
        </p:txBody>
      </p:sp>
      <p:sp>
        <p:nvSpPr>
          <p:cNvPr id="13" name="文本框 12">
            <a:extLst>
              <a:ext uri="{FF2B5EF4-FFF2-40B4-BE49-F238E27FC236}">
                <a16:creationId xmlns:a16="http://schemas.microsoft.com/office/drawing/2014/main" id="{DFF39D0B-2AF9-4F89-8FC3-ABB16397530B}"/>
              </a:ext>
            </a:extLst>
          </p:cNvPr>
          <p:cNvSpPr txBox="1"/>
          <p:nvPr/>
        </p:nvSpPr>
        <p:spPr>
          <a:xfrm>
            <a:off x="5399316" y="4715120"/>
            <a:ext cx="6226628" cy="525016"/>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支持查看对应的药物调养建议</a:t>
            </a:r>
          </a:p>
        </p:txBody>
      </p:sp>
    </p:spTree>
    <p:extLst>
      <p:ext uri="{BB962C8B-B14F-4D97-AF65-F5344CB8AC3E}">
        <p14:creationId xmlns:p14="http://schemas.microsoft.com/office/powerpoint/2010/main" val="39727055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5"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2" presetClass="entr" presetSubtype="2" fill="hold" grpId="0" nodeType="withEffect">
                                  <p:stCondLst>
                                    <p:cond delay="10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2" presetClass="entr" presetSubtype="2" fill="hold" grpId="0" nodeType="withEffect">
                                  <p:stCondLst>
                                    <p:cond delay="1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par>
                                <p:cTn id="40" presetID="2" presetClass="entr" presetSubtype="2" fill="hold" grpId="0" nodeType="withEffect">
                                  <p:stCondLst>
                                    <p:cond delay="1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2" presetClass="entr" presetSubtype="2" fill="hold" grpId="0" nodeType="withEffect">
                                  <p:stCondLst>
                                    <p:cond delay="1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P spid="4"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中医舌诊图像诊断演示</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pic>
        <p:nvPicPr>
          <p:cNvPr id="5" name="图片 4">
            <a:extLst>
              <a:ext uri="{FF2B5EF4-FFF2-40B4-BE49-F238E27FC236}">
                <a16:creationId xmlns:a16="http://schemas.microsoft.com/office/drawing/2014/main" id="{D7F27051-0471-43E0-92A1-D00E111877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8501" y="978801"/>
            <a:ext cx="11774997" cy="5553543"/>
          </a:xfrm>
          <a:prstGeom prst="rect">
            <a:avLst/>
          </a:prstGeom>
        </p:spPr>
      </p:pic>
    </p:spTree>
    <p:extLst>
      <p:ext uri="{BB962C8B-B14F-4D97-AF65-F5344CB8AC3E}">
        <p14:creationId xmlns:p14="http://schemas.microsoft.com/office/powerpoint/2010/main" val="21875319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F17BFBE1-5B1F-476E-B1CF-79E8D9926A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5549" y="2063117"/>
            <a:ext cx="2819401" cy="2804791"/>
          </a:xfrm>
          <a:prstGeom prst="rect">
            <a:avLst/>
          </a:prstGeom>
        </p:spPr>
      </p:pic>
      <p:sp>
        <p:nvSpPr>
          <p:cNvPr id="2" name="文本框 1">
            <a:extLst>
              <a:ext uri="{FF2B5EF4-FFF2-40B4-BE49-F238E27FC236}">
                <a16:creationId xmlns:a16="http://schemas.microsoft.com/office/drawing/2014/main" id="{CF7AC473-ABE0-4038-A8C3-34566B203D6C}"/>
              </a:ext>
            </a:extLst>
          </p:cNvPr>
          <p:cNvSpPr txBox="1"/>
          <p:nvPr/>
        </p:nvSpPr>
        <p:spPr>
          <a:xfrm>
            <a:off x="5486397" y="2841916"/>
            <a:ext cx="5149052" cy="1282274"/>
          </a:xfrm>
          <a:prstGeom prst="rect">
            <a:avLst/>
          </a:prstGeom>
          <a:noFill/>
        </p:spPr>
        <p:txBody>
          <a:bodyPr wrap="square" rtlCol="0">
            <a:spAutoFit/>
          </a:bodyPr>
          <a:lstStyle/>
          <a:p>
            <a:pPr>
              <a:lnSpc>
                <a:spcPct val="130000"/>
              </a:lnSpc>
            </a:pPr>
            <a:r>
              <a:rPr lang="en-US" altLang="zh-CN" sz="6600" dirty="0">
                <a:latin typeface="+mj-ea"/>
              </a:rPr>
              <a:t>4.</a:t>
            </a:r>
            <a:r>
              <a:rPr lang="zh-CN" altLang="en-US" sz="6600" dirty="0">
                <a:latin typeface="Arial" panose="020B0604020202020204" pitchFamily="34" charset="0"/>
                <a:ea typeface="微软雅黑" panose="020B0503020204020204" pitchFamily="34" charset="-122"/>
              </a:rPr>
              <a:t>技术方案</a:t>
            </a:r>
          </a:p>
        </p:txBody>
      </p:sp>
    </p:spTree>
    <p:custDataLst>
      <p:tags r:id="rId1"/>
    </p:custDataLst>
    <p:extLst>
      <p:ext uri="{BB962C8B-B14F-4D97-AF65-F5344CB8AC3E}">
        <p14:creationId xmlns:p14="http://schemas.microsoft.com/office/powerpoint/2010/main" val="11594893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vertical)">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Number_1">
            <a:extLst>
              <a:ext uri="{FF2B5EF4-FFF2-40B4-BE49-F238E27FC236}">
                <a16:creationId xmlns:a16="http://schemas.microsoft.com/office/drawing/2014/main" id="{2CFB201C-7F83-4153-8384-25D67A12E77A}"/>
              </a:ext>
            </a:extLst>
          </p:cNvPr>
          <p:cNvSpPr/>
          <p:nvPr>
            <p:custDataLst>
              <p:tags r:id="rId2"/>
            </p:custDataLst>
          </p:nvPr>
        </p:nvSpPr>
        <p:spPr>
          <a:xfrm rot="16200000">
            <a:off x="1253948" y="1839897"/>
            <a:ext cx="2577579" cy="2986483"/>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endParaRPr lang="zh-CN" altLang="en-US" sz="2400" kern="0" dirty="0">
              <a:solidFill>
                <a:srgbClr val="FFFFFF"/>
              </a:solidFill>
              <a:ea typeface="幼圆"/>
            </a:endParaRPr>
          </a:p>
        </p:txBody>
      </p:sp>
      <p:sp>
        <p:nvSpPr>
          <p:cNvPr id="23" name="MH_Number_1">
            <a:extLst>
              <a:ext uri="{FF2B5EF4-FFF2-40B4-BE49-F238E27FC236}">
                <a16:creationId xmlns:a16="http://schemas.microsoft.com/office/drawing/2014/main" id="{6A29D89C-2EEA-4E99-8C04-53AB69637C51}"/>
              </a:ext>
            </a:extLst>
          </p:cNvPr>
          <p:cNvSpPr/>
          <p:nvPr>
            <p:custDataLst>
              <p:tags r:id="rId3"/>
            </p:custDataLst>
          </p:nvPr>
        </p:nvSpPr>
        <p:spPr>
          <a:xfrm>
            <a:off x="1278873" y="1580763"/>
            <a:ext cx="2577579" cy="2986483"/>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endParaRPr lang="zh-CN" altLang="en-US" sz="2400" kern="0" dirty="0">
              <a:solidFill>
                <a:srgbClr val="FFFFFF"/>
              </a:solidFill>
              <a:ea typeface="幼圆"/>
            </a:endParaRPr>
          </a:p>
        </p:txBody>
      </p:sp>
      <p:sp>
        <p:nvSpPr>
          <p:cNvPr id="21" name="MH_Number_1">
            <a:extLst>
              <a:ext uri="{FF2B5EF4-FFF2-40B4-BE49-F238E27FC236}">
                <a16:creationId xmlns:a16="http://schemas.microsoft.com/office/drawing/2014/main" id="{2E480982-D999-4E8D-AD5D-B5036181B23F}"/>
              </a:ext>
            </a:extLst>
          </p:cNvPr>
          <p:cNvSpPr/>
          <p:nvPr>
            <p:custDataLst>
              <p:tags r:id="rId4"/>
            </p:custDataLst>
          </p:nvPr>
        </p:nvSpPr>
        <p:spPr>
          <a:xfrm>
            <a:off x="1276924" y="2065762"/>
            <a:ext cx="2577579" cy="2986483"/>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endParaRPr lang="zh-CN" altLang="en-US" sz="2400" kern="0" dirty="0">
              <a:solidFill>
                <a:srgbClr val="FFFFFF"/>
              </a:solidFill>
              <a:ea typeface="幼圆"/>
            </a:endParaRPr>
          </a:p>
        </p:txBody>
      </p:sp>
      <p:sp>
        <p:nvSpPr>
          <p:cNvPr id="20" name="MH_Number_1">
            <a:extLst>
              <a:ext uri="{FF2B5EF4-FFF2-40B4-BE49-F238E27FC236}">
                <a16:creationId xmlns:a16="http://schemas.microsoft.com/office/drawing/2014/main" id="{CE9F031A-016A-479D-9F9A-60316D98E6D6}"/>
              </a:ext>
            </a:extLst>
          </p:cNvPr>
          <p:cNvSpPr/>
          <p:nvPr>
            <p:custDataLst>
              <p:tags r:id="rId5"/>
            </p:custDataLst>
          </p:nvPr>
        </p:nvSpPr>
        <p:spPr>
          <a:xfrm>
            <a:off x="1276924" y="1803281"/>
            <a:ext cx="2577579" cy="2986483"/>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solidFill>
          <a:ln w="12700" cap="flat" cmpd="sng" algn="ctr">
            <a:noFill/>
            <a:prstDash val="solid"/>
            <a:miter lim="800000"/>
          </a:ln>
          <a:effectLst/>
        </p:spPr>
        <p:txBody>
          <a:bodyPr anchor="ctr">
            <a:noAutofit/>
          </a:bodyPr>
          <a:lstStyle/>
          <a:p>
            <a:pPr algn="ctr">
              <a:defRPr/>
            </a:pPr>
            <a:endParaRPr lang="zh-CN" altLang="en-US" sz="2400" kern="0" dirty="0">
              <a:solidFill>
                <a:srgbClr val="FFFFFF"/>
              </a:solidFill>
              <a:ea typeface="幼圆"/>
            </a:endParaRPr>
          </a:p>
        </p:txBody>
      </p:sp>
      <p:cxnSp>
        <p:nvCxnSpPr>
          <p:cNvPr id="3074" name="MH_Others_1"/>
          <p:cNvCxnSpPr>
            <a:cxnSpLocks noChangeShapeType="1"/>
          </p:cNvCxnSpPr>
          <p:nvPr>
            <p:custDataLst>
              <p:tags r:id="rId6"/>
            </p:custDataLst>
          </p:nvPr>
        </p:nvCxnSpPr>
        <p:spPr bwMode="auto">
          <a:xfrm>
            <a:off x="5627688" y="1296334"/>
            <a:ext cx="0" cy="4493984"/>
          </a:xfrm>
          <a:prstGeom prst="line">
            <a:avLst/>
          </a:prstGeom>
          <a:noFill/>
          <a:ln w="25400" algn="ctr">
            <a:solidFill>
              <a:schemeClr val="accent1">
                <a:lumMod val="40000"/>
                <a:lumOff val="60000"/>
              </a:schemeClr>
            </a:solidFill>
            <a:miter lim="800000"/>
            <a:headEnd/>
            <a:tailEnd/>
          </a:ln>
          <a:extLst>
            <a:ext uri="{909E8E84-426E-40DD-AFC4-6F175D3DCCD1}">
              <a14:hiddenFill xmlns:a14="http://schemas.microsoft.com/office/drawing/2010/main">
                <a:noFill/>
              </a14:hiddenFill>
            </a:ext>
          </a:extLst>
        </p:spPr>
      </p:cxnSp>
      <p:sp>
        <p:nvSpPr>
          <p:cNvPr id="17" name="MH_Entry_1"/>
          <p:cNvSpPr txBox="1"/>
          <p:nvPr>
            <p:custDataLst>
              <p:tags r:id="rId7"/>
            </p:custDataLst>
          </p:nvPr>
        </p:nvSpPr>
        <p:spPr>
          <a:xfrm>
            <a:off x="6023248" y="1599250"/>
            <a:ext cx="4657122" cy="540000"/>
          </a:xfrm>
          <a:prstGeom prst="rect">
            <a:avLst/>
          </a:prstGeom>
          <a:noFill/>
        </p:spPr>
        <p:txBody>
          <a:bodyPr wrap="square" lIns="180000" anchor="ctr" anchorCtr="0">
            <a:normAutofit/>
          </a:bodyPr>
          <a:lstStyle/>
          <a:p>
            <a:pPr>
              <a:defRPr/>
            </a:pPr>
            <a:r>
              <a:rPr lang="zh-CN" altLang="en-US" sz="2800" kern="0" spc="100" dirty="0">
                <a:latin typeface="+mj-ea"/>
                <a:ea typeface="+mj-ea"/>
              </a:rPr>
              <a:t>项目背景</a:t>
            </a:r>
          </a:p>
        </p:txBody>
      </p:sp>
      <p:sp>
        <p:nvSpPr>
          <p:cNvPr id="22" name="MH_Number_1"/>
          <p:cNvSpPr/>
          <p:nvPr>
            <p:custDataLst>
              <p:tags r:id="rId8"/>
            </p:custDataLst>
          </p:nvPr>
        </p:nvSpPr>
        <p:spPr>
          <a:xfrm>
            <a:off x="5429064" y="1639117"/>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1</a:t>
            </a:r>
            <a:endParaRPr lang="zh-CN" altLang="en-US" sz="2400" kern="0" dirty="0">
              <a:solidFill>
                <a:srgbClr val="FFFFFF"/>
              </a:solidFill>
              <a:ea typeface="幼圆"/>
            </a:endParaRPr>
          </a:p>
        </p:txBody>
      </p:sp>
      <p:sp>
        <p:nvSpPr>
          <p:cNvPr id="27" name="MH_Entry_2"/>
          <p:cNvSpPr txBox="1"/>
          <p:nvPr>
            <p:custDataLst>
              <p:tags r:id="rId9"/>
            </p:custDataLst>
          </p:nvPr>
        </p:nvSpPr>
        <p:spPr>
          <a:xfrm>
            <a:off x="6023248" y="2401324"/>
            <a:ext cx="4657122" cy="540000"/>
          </a:xfrm>
          <a:prstGeom prst="rect">
            <a:avLst/>
          </a:prstGeom>
          <a:noFill/>
        </p:spPr>
        <p:txBody>
          <a:bodyPr wrap="square" lIns="180000" anchor="ctr" anchorCtr="0">
            <a:normAutofit/>
          </a:bodyPr>
          <a:lstStyle/>
          <a:p>
            <a:pPr>
              <a:defRPr/>
            </a:pPr>
            <a:r>
              <a:rPr lang="zh-CN" altLang="en-US" sz="2800" kern="0" spc="100" dirty="0">
                <a:latin typeface="+mj-ea"/>
                <a:ea typeface="+mj-ea"/>
              </a:rPr>
              <a:t>解决方案</a:t>
            </a:r>
          </a:p>
        </p:txBody>
      </p:sp>
      <p:sp>
        <p:nvSpPr>
          <p:cNvPr id="28" name="MH_Number_2"/>
          <p:cNvSpPr/>
          <p:nvPr>
            <p:custDataLst>
              <p:tags r:id="rId10"/>
            </p:custDataLst>
          </p:nvPr>
        </p:nvSpPr>
        <p:spPr>
          <a:xfrm>
            <a:off x="5429064" y="2442167"/>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2</a:t>
            </a:r>
            <a:endParaRPr lang="zh-CN" altLang="en-US" sz="2400" kern="0" dirty="0">
              <a:solidFill>
                <a:srgbClr val="FFFFFF"/>
              </a:solidFill>
              <a:ea typeface="幼圆"/>
            </a:endParaRPr>
          </a:p>
        </p:txBody>
      </p:sp>
      <p:sp>
        <p:nvSpPr>
          <p:cNvPr id="13" name="MH_Others_2"/>
          <p:cNvSpPr txBox="1"/>
          <p:nvPr>
            <p:custDataLst>
              <p:tags r:id="rId11"/>
            </p:custDataLst>
          </p:nvPr>
        </p:nvSpPr>
        <p:spPr>
          <a:xfrm>
            <a:off x="1682384" y="2612043"/>
            <a:ext cx="1766661" cy="785812"/>
          </a:xfrm>
          <a:prstGeom prst="rect">
            <a:avLst/>
          </a:prstGeom>
          <a:noFill/>
        </p:spPr>
        <p:txBody>
          <a:bodyPr wrap="none" anchor="ctr" anchorCtr="0">
            <a:noAutofit/>
          </a:bodyPr>
          <a:lstStyle/>
          <a:p>
            <a:pPr algn="ctr">
              <a:defRPr/>
            </a:pPr>
            <a:r>
              <a:rPr lang="zh-CN" altLang="en-US" sz="5400" b="1" kern="0" dirty="0">
                <a:solidFill>
                  <a:schemeClr val="bg1"/>
                </a:solidFill>
                <a:latin typeface="+mj-ea"/>
                <a:ea typeface="+mj-ea"/>
              </a:rPr>
              <a:t>目录</a:t>
            </a:r>
          </a:p>
        </p:txBody>
      </p:sp>
      <p:sp>
        <p:nvSpPr>
          <p:cNvPr id="14" name="MH_Others_3"/>
          <p:cNvSpPr txBox="1"/>
          <p:nvPr>
            <p:custDataLst>
              <p:tags r:id="rId12"/>
            </p:custDataLst>
          </p:nvPr>
        </p:nvSpPr>
        <p:spPr>
          <a:xfrm>
            <a:off x="1682384" y="3346217"/>
            <a:ext cx="1766661" cy="785812"/>
          </a:xfrm>
          <a:prstGeom prst="rect">
            <a:avLst/>
          </a:prstGeom>
          <a:noFill/>
        </p:spPr>
        <p:txBody>
          <a:bodyPr wrap="none" anchor="ctr" anchorCtr="0">
            <a:noAutofit/>
          </a:bodyPr>
          <a:lstStyle/>
          <a:p>
            <a:pPr algn="ctr">
              <a:defRPr/>
            </a:pPr>
            <a:r>
              <a:rPr lang="en-US" altLang="zh-CN" sz="2800" kern="0" spc="300" dirty="0">
                <a:solidFill>
                  <a:schemeClr val="bg1"/>
                </a:solidFill>
                <a:latin typeface="华文细黑" panose="02010600040101010101" pitchFamily="2" charset="-122"/>
                <a:ea typeface="华文细黑" panose="02010600040101010101" pitchFamily="2" charset="-122"/>
              </a:rPr>
              <a:t>CONTENTS</a:t>
            </a:r>
            <a:endParaRPr lang="zh-CN" altLang="en-US" sz="2800" kern="0" spc="300" dirty="0">
              <a:solidFill>
                <a:schemeClr val="bg1"/>
              </a:solidFill>
              <a:latin typeface="华文细黑" panose="02010600040101010101" pitchFamily="2" charset="-122"/>
              <a:ea typeface="华文细黑" panose="02010600040101010101" pitchFamily="2" charset="-122"/>
            </a:endParaRPr>
          </a:p>
        </p:txBody>
      </p:sp>
      <p:sp>
        <p:nvSpPr>
          <p:cNvPr id="15" name="MH_Entry_1">
            <a:extLst>
              <a:ext uri="{FF2B5EF4-FFF2-40B4-BE49-F238E27FC236}">
                <a16:creationId xmlns:a16="http://schemas.microsoft.com/office/drawing/2014/main" id="{89009549-3850-40EB-AB65-2C28EF2FA49F}"/>
              </a:ext>
            </a:extLst>
          </p:cNvPr>
          <p:cNvSpPr txBox="1"/>
          <p:nvPr>
            <p:custDataLst>
              <p:tags r:id="rId13"/>
            </p:custDataLst>
          </p:nvPr>
        </p:nvSpPr>
        <p:spPr>
          <a:xfrm>
            <a:off x="6023248" y="3187657"/>
            <a:ext cx="4657122" cy="540000"/>
          </a:xfrm>
          <a:prstGeom prst="rect">
            <a:avLst/>
          </a:prstGeom>
          <a:noFill/>
        </p:spPr>
        <p:txBody>
          <a:bodyPr wrap="square" lIns="180000" anchor="ctr" anchorCtr="0">
            <a:normAutofit/>
          </a:bodyPr>
          <a:lstStyle/>
          <a:p>
            <a:pPr>
              <a:defRPr/>
            </a:pPr>
            <a:r>
              <a:rPr lang="zh-CN" altLang="en-US" sz="2800" kern="0" spc="100" dirty="0">
                <a:latin typeface="+mj-ea"/>
                <a:ea typeface="+mj-ea"/>
              </a:rPr>
              <a:t>功能介绍</a:t>
            </a:r>
          </a:p>
        </p:txBody>
      </p:sp>
      <p:sp>
        <p:nvSpPr>
          <p:cNvPr id="16" name="MH_Number_1">
            <a:extLst>
              <a:ext uri="{FF2B5EF4-FFF2-40B4-BE49-F238E27FC236}">
                <a16:creationId xmlns:a16="http://schemas.microsoft.com/office/drawing/2014/main" id="{F16B718C-3225-4CD2-B475-7CA1C9102AC8}"/>
              </a:ext>
            </a:extLst>
          </p:cNvPr>
          <p:cNvSpPr/>
          <p:nvPr>
            <p:custDataLst>
              <p:tags r:id="rId14"/>
            </p:custDataLst>
          </p:nvPr>
        </p:nvSpPr>
        <p:spPr>
          <a:xfrm>
            <a:off x="5430752" y="3239764"/>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sp>
        <p:nvSpPr>
          <p:cNvPr id="18" name="MH_Entry_2">
            <a:extLst>
              <a:ext uri="{FF2B5EF4-FFF2-40B4-BE49-F238E27FC236}">
                <a16:creationId xmlns:a16="http://schemas.microsoft.com/office/drawing/2014/main" id="{0070A09F-96A2-42BC-A481-D35F618FCC88}"/>
              </a:ext>
            </a:extLst>
          </p:cNvPr>
          <p:cNvSpPr txBox="1"/>
          <p:nvPr>
            <p:custDataLst>
              <p:tags r:id="rId15"/>
            </p:custDataLst>
          </p:nvPr>
        </p:nvSpPr>
        <p:spPr>
          <a:xfrm>
            <a:off x="6023248" y="3957381"/>
            <a:ext cx="4657122" cy="540000"/>
          </a:xfrm>
          <a:prstGeom prst="rect">
            <a:avLst/>
          </a:prstGeom>
          <a:noFill/>
        </p:spPr>
        <p:txBody>
          <a:bodyPr wrap="square" lIns="180000" anchor="ctr" anchorCtr="0">
            <a:normAutofit/>
          </a:bodyPr>
          <a:lstStyle/>
          <a:p>
            <a:pPr>
              <a:defRPr/>
            </a:pPr>
            <a:r>
              <a:rPr lang="zh-CN" altLang="en-US" sz="2800" kern="0" spc="100" dirty="0">
                <a:latin typeface="+mj-ea"/>
                <a:ea typeface="+mj-ea"/>
              </a:rPr>
              <a:t>技术方案</a:t>
            </a:r>
          </a:p>
        </p:txBody>
      </p:sp>
      <p:sp>
        <p:nvSpPr>
          <p:cNvPr id="19" name="MH_Number_2">
            <a:extLst>
              <a:ext uri="{FF2B5EF4-FFF2-40B4-BE49-F238E27FC236}">
                <a16:creationId xmlns:a16="http://schemas.microsoft.com/office/drawing/2014/main" id="{924DE854-EAB6-4549-A0F4-E1773D81662D}"/>
              </a:ext>
            </a:extLst>
          </p:cNvPr>
          <p:cNvSpPr/>
          <p:nvPr>
            <p:custDataLst>
              <p:tags r:id="rId16"/>
            </p:custDataLst>
          </p:nvPr>
        </p:nvSpPr>
        <p:spPr>
          <a:xfrm>
            <a:off x="5430752" y="4037114"/>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4</a:t>
            </a:r>
            <a:endParaRPr lang="zh-CN" altLang="en-US" sz="2400" kern="0" dirty="0">
              <a:solidFill>
                <a:srgbClr val="FFFFFF"/>
              </a:solidFill>
              <a:ea typeface="幼圆"/>
            </a:endParaRPr>
          </a:p>
        </p:txBody>
      </p:sp>
      <p:sp>
        <p:nvSpPr>
          <p:cNvPr id="25" name="MH_Entry_2">
            <a:extLst>
              <a:ext uri="{FF2B5EF4-FFF2-40B4-BE49-F238E27FC236}">
                <a16:creationId xmlns:a16="http://schemas.microsoft.com/office/drawing/2014/main" id="{268E0303-4136-4AF4-B814-019545DC02C7}"/>
              </a:ext>
            </a:extLst>
          </p:cNvPr>
          <p:cNvSpPr txBox="1"/>
          <p:nvPr>
            <p:custDataLst>
              <p:tags r:id="rId17"/>
            </p:custDataLst>
          </p:nvPr>
        </p:nvSpPr>
        <p:spPr>
          <a:xfrm>
            <a:off x="6023248" y="4782245"/>
            <a:ext cx="4657122" cy="540000"/>
          </a:xfrm>
          <a:prstGeom prst="rect">
            <a:avLst/>
          </a:prstGeom>
          <a:noFill/>
        </p:spPr>
        <p:txBody>
          <a:bodyPr wrap="square" lIns="180000" anchor="ctr" anchorCtr="0">
            <a:normAutofit/>
          </a:bodyPr>
          <a:lstStyle/>
          <a:p>
            <a:pPr>
              <a:defRPr/>
            </a:pPr>
            <a:r>
              <a:rPr lang="zh-CN" altLang="en-US" sz="2800" kern="0" spc="100" dirty="0">
                <a:latin typeface="+mj-ea"/>
                <a:ea typeface="+mj-ea"/>
              </a:rPr>
              <a:t>团队介绍</a:t>
            </a:r>
          </a:p>
        </p:txBody>
      </p:sp>
      <p:sp>
        <p:nvSpPr>
          <p:cNvPr id="26" name="MH_Number_2">
            <a:extLst>
              <a:ext uri="{FF2B5EF4-FFF2-40B4-BE49-F238E27FC236}">
                <a16:creationId xmlns:a16="http://schemas.microsoft.com/office/drawing/2014/main" id="{3B5F30B6-C063-483E-860C-F017C7CD3E1E}"/>
              </a:ext>
            </a:extLst>
          </p:cNvPr>
          <p:cNvSpPr/>
          <p:nvPr>
            <p:custDataLst>
              <p:tags r:id="rId18"/>
            </p:custDataLst>
          </p:nvPr>
        </p:nvSpPr>
        <p:spPr>
          <a:xfrm>
            <a:off x="5429064" y="4834464"/>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solidFill>
          <a:ln w="12700" cap="flat" cmpd="sng" algn="ctr">
            <a:noFill/>
            <a:prstDash val="solid"/>
            <a:miter lim="800000"/>
          </a:ln>
          <a:effectLst/>
        </p:spPr>
        <p:txBody>
          <a:bodyPr anchor="ctr">
            <a:noAutofit/>
          </a:bodyPr>
          <a:lstStyle/>
          <a:p>
            <a:pPr algn="ctr">
              <a:defRPr/>
            </a:pPr>
            <a:r>
              <a:rPr lang="en-US" altLang="zh-CN" kern="0" dirty="0">
                <a:solidFill>
                  <a:srgbClr val="FFFFFF"/>
                </a:solidFill>
                <a:ea typeface="幼圆"/>
              </a:rPr>
              <a:t>5</a:t>
            </a:r>
            <a:endParaRPr lang="zh-CN" altLang="en-US" sz="2400" kern="0" dirty="0">
              <a:solidFill>
                <a:srgbClr val="FFFFFF"/>
              </a:solidFill>
              <a:ea typeface="幼圆"/>
            </a:endParaRPr>
          </a:p>
        </p:txBody>
      </p:sp>
    </p:spTree>
    <p:custDataLst>
      <p:tags r:id="rId1"/>
    </p:custDataLst>
    <p:extLst>
      <p:ext uri="{BB962C8B-B14F-4D97-AF65-F5344CB8AC3E}">
        <p14:creationId xmlns:p14="http://schemas.microsoft.com/office/powerpoint/2010/main" val="71499886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074"/>
                                        </p:tgtEl>
                                        <p:attrNameLst>
                                          <p:attrName>style.visibility</p:attrName>
                                        </p:attrNameLst>
                                      </p:cBhvr>
                                      <p:to>
                                        <p:strVal val="visible"/>
                                      </p:to>
                                    </p:set>
                                    <p:anim calcmode="lin" valueType="num">
                                      <p:cBhvr additive="base">
                                        <p:cTn id="39" dur="500" fill="hold"/>
                                        <p:tgtEl>
                                          <p:spTgt spid="3074"/>
                                        </p:tgtEl>
                                        <p:attrNameLst>
                                          <p:attrName>ppt_x</p:attrName>
                                        </p:attrNameLst>
                                      </p:cBhvr>
                                      <p:tavLst>
                                        <p:tav tm="0">
                                          <p:val>
                                            <p:strVal val="#ppt_x"/>
                                          </p:val>
                                        </p:tav>
                                        <p:tav tm="100000">
                                          <p:val>
                                            <p:strVal val="#ppt_x"/>
                                          </p:val>
                                        </p:tav>
                                      </p:tavLst>
                                    </p:anim>
                                    <p:anim calcmode="lin" valueType="num">
                                      <p:cBhvr additive="base">
                                        <p:cTn id="4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1+#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1+#ppt_w/2"/>
                                          </p:val>
                                        </p:tav>
                                        <p:tav tm="100000">
                                          <p:val>
                                            <p:strVal val="#ppt_x"/>
                                          </p:val>
                                        </p:tav>
                                      </p:tavLst>
                                    </p:anim>
                                    <p:anim calcmode="lin" valueType="num">
                                      <p:cBhvr additive="base">
                                        <p:cTn id="56" dur="500" fill="hold"/>
                                        <p:tgtEl>
                                          <p:spTgt spid="27"/>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1+#ppt_w/2"/>
                                          </p:val>
                                        </p:tav>
                                        <p:tav tm="100000">
                                          <p:val>
                                            <p:strVal val="#ppt_x"/>
                                          </p:val>
                                        </p:tav>
                                      </p:tavLst>
                                    </p:anim>
                                    <p:anim calcmode="lin" valueType="num">
                                      <p:cBhvr additive="base">
                                        <p:cTn id="6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1+#ppt_w/2"/>
                                          </p:val>
                                        </p:tav>
                                        <p:tav tm="100000">
                                          <p:val>
                                            <p:strVal val="#ppt_x"/>
                                          </p:val>
                                        </p:tav>
                                      </p:tavLst>
                                    </p:anim>
                                    <p:anim calcmode="lin" valueType="num">
                                      <p:cBhvr additive="base">
                                        <p:cTn id="66" dur="500" fill="hold"/>
                                        <p:tgtEl>
                                          <p:spTgt spid="15"/>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1+#ppt_w/2"/>
                                          </p:val>
                                        </p:tav>
                                        <p:tav tm="100000">
                                          <p:val>
                                            <p:strVal val="#ppt_x"/>
                                          </p:val>
                                        </p:tav>
                                      </p:tavLst>
                                    </p:anim>
                                    <p:anim calcmode="lin" valueType="num">
                                      <p:cBhvr additive="base">
                                        <p:cTn id="7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1+#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1+#ppt_w/2"/>
                                          </p:val>
                                        </p:tav>
                                        <p:tav tm="100000">
                                          <p:val>
                                            <p:strVal val="#ppt_x"/>
                                          </p:val>
                                        </p:tav>
                                      </p:tavLst>
                                    </p:anim>
                                    <p:anim calcmode="lin" valueType="num">
                                      <p:cBhvr additive="base">
                                        <p:cTn id="86" dur="500" fill="hold"/>
                                        <p:tgtEl>
                                          <p:spTgt spid="25"/>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1+#ppt_w/2"/>
                                          </p:val>
                                        </p:tav>
                                        <p:tav tm="100000">
                                          <p:val>
                                            <p:strVal val="#ppt_x"/>
                                          </p:val>
                                        </p:tav>
                                      </p:tavLst>
                                    </p:anim>
                                    <p:anim calcmode="lin" valueType="num">
                                      <p:cBhvr additive="base">
                                        <p:cTn id="9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21" grpId="0" animBg="1"/>
      <p:bldP spid="20" grpId="0" animBg="1"/>
      <p:bldP spid="17" grpId="0"/>
      <p:bldP spid="22" grpId="0" animBg="1"/>
      <p:bldP spid="27" grpId="0"/>
      <p:bldP spid="28" grpId="0" animBg="1"/>
      <p:bldP spid="13" grpId="0"/>
      <p:bldP spid="14" grpId="0"/>
      <p:bldP spid="15" grpId="0"/>
      <p:bldP spid="16" grpId="0" animBg="1"/>
      <p:bldP spid="18" grpId="0"/>
      <p:bldP spid="19" grpId="0" animBg="1"/>
      <p:bldP spid="25" grpId="0"/>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技术方案</a:t>
            </a:r>
            <a:r>
              <a:rPr lang="en-US" altLang="zh-CN" sz="2800" kern="0" spc="100" dirty="0">
                <a:latin typeface="+mj-ea"/>
                <a:ea typeface="+mj-ea"/>
              </a:rPr>
              <a:t>-</a:t>
            </a:r>
            <a:r>
              <a:rPr lang="zh-CN" altLang="en-US" sz="2800" kern="0" spc="100" dirty="0">
                <a:latin typeface="+mj-ea"/>
                <a:ea typeface="+mj-ea"/>
              </a:rPr>
              <a:t>技术架构</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kern="0" dirty="0">
                <a:solidFill>
                  <a:srgbClr val="FFFFFF"/>
                </a:solidFill>
                <a:ea typeface="幼圆"/>
              </a:rPr>
              <a:t>4</a:t>
            </a:r>
            <a:endParaRPr lang="zh-CN" altLang="en-US" sz="2400" kern="0" dirty="0">
              <a:solidFill>
                <a:srgbClr val="FFFFFF"/>
              </a:solidFill>
              <a:ea typeface="幼圆"/>
            </a:endParaRPr>
          </a:p>
        </p:txBody>
      </p:sp>
      <p:sp>
        <p:nvSpPr>
          <p:cNvPr id="43" name="MainIdea">
            <a:extLst>
              <a:ext uri="{FF2B5EF4-FFF2-40B4-BE49-F238E27FC236}">
                <a16:creationId xmlns:a16="http://schemas.microsoft.com/office/drawing/2014/main" id="{99B3A71E-EF6C-4F24-A013-E0211584AECD}"/>
              </a:ext>
            </a:extLst>
          </p:cNvPr>
          <p:cNvSpPr/>
          <p:nvPr/>
        </p:nvSpPr>
        <p:spPr>
          <a:xfrm>
            <a:off x="4892675" y="2913380"/>
            <a:ext cx="1941195" cy="1030605"/>
          </a:xfrm>
          <a:custGeom>
            <a:avLst/>
            <a:gdLst/>
            <a:ahLst/>
            <a:cxnLst/>
            <a:rect l="0" t="0" r="0" b="0"/>
            <a:pathLst>
              <a:path w="1141440" h="474000">
                <a:moveTo>
                  <a:pt x="237000" y="0"/>
                </a:moveTo>
                <a:lnTo>
                  <a:pt x="904440" y="0"/>
                </a:lnTo>
                <a:cubicBezTo>
                  <a:pt x="1035335" y="0"/>
                  <a:pt x="1141440" y="106105"/>
                  <a:pt x="1141440" y="237000"/>
                </a:cubicBezTo>
                <a:cubicBezTo>
                  <a:pt x="1141440" y="367895"/>
                  <a:pt x="1035335" y="474000"/>
                  <a:pt x="904440" y="474000"/>
                </a:cubicBezTo>
                <a:lnTo>
                  <a:pt x="237000" y="474000"/>
                </a:lnTo>
                <a:cubicBezTo>
                  <a:pt x="106105" y="474000"/>
                  <a:pt x="0" y="367895"/>
                  <a:pt x="0" y="237000"/>
                </a:cubicBezTo>
                <a:cubicBezTo>
                  <a:pt x="0" y="106105"/>
                  <a:pt x="106105" y="0"/>
                  <a:pt x="237000" y="0"/>
                </a:cubicBezTo>
                <a:close/>
              </a:path>
            </a:pathLst>
          </a:custGeom>
          <a:solidFill>
            <a:srgbClr val="424F58"/>
          </a:solidFill>
          <a:ln w="12000" cap="flat">
            <a:solidFill>
              <a:srgbClr val="424F58"/>
            </a:solidFill>
            <a:round/>
          </a:ln>
        </p:spPr>
      </p:sp>
      <p:sp>
        <p:nvSpPr>
          <p:cNvPr id="44" name="Text 35">
            <a:extLst>
              <a:ext uri="{FF2B5EF4-FFF2-40B4-BE49-F238E27FC236}">
                <a16:creationId xmlns:a16="http://schemas.microsoft.com/office/drawing/2014/main" id="{9CACFE72-61A4-4D12-AA3A-EF1ED4D576C8}"/>
              </a:ext>
            </a:extLst>
          </p:cNvPr>
          <p:cNvSpPr txBox="1"/>
          <p:nvPr/>
        </p:nvSpPr>
        <p:spPr>
          <a:xfrm>
            <a:off x="5135245" y="3219450"/>
            <a:ext cx="1456690" cy="418465"/>
          </a:xfrm>
          <a:prstGeom prst="rect">
            <a:avLst/>
          </a:prstGeom>
          <a:noFill/>
        </p:spPr>
        <p:txBody>
          <a:bodyPr wrap="square" lIns="0" tIns="0" rIns="0" bIns="0" rtlCol="0" anchor="ctr"/>
          <a:lstStyle/>
          <a:p>
            <a:pPr algn="ctr">
              <a:lnSpc>
                <a:spcPts val="900"/>
              </a:lnSpc>
            </a:pPr>
            <a:endParaRPr lang="en-US" altLang="zh-CN" sz="2400" kern="100" dirty="0">
              <a:solidFill>
                <a:srgbClr val="FFFFFF"/>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900"/>
              </a:lnSpc>
            </a:pPr>
            <a:endParaRPr lang="en-US" altLang="zh-CN" sz="2400" kern="100" dirty="0">
              <a:solidFill>
                <a:srgbClr val="FFFFFF"/>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900"/>
              </a:lnSpc>
            </a:pPr>
            <a:r>
              <a:rPr lang="en-US" altLang="zh-CN" sz="2400" kern="100" dirty="0" err="1">
                <a:solidFill>
                  <a:srgbClr val="FFFFFF"/>
                </a:solidFill>
                <a:latin typeface="微软雅黑" panose="020B0503020204020204" charset="-122"/>
                <a:ea typeface="微软雅黑" panose="020B0503020204020204" charset="-122"/>
                <a:cs typeface="微软雅黑" panose="020B0503020204020204" charset="-122"/>
                <a:sym typeface="Times New Roman" panose="02020603050405020304"/>
              </a:rPr>
              <a:t>技术架构</a:t>
            </a:r>
            <a:endParaRPr lang="en-US" altLang="zh-CN" sz="2400" kern="100" dirty="0">
              <a:solidFill>
                <a:srgbClr val="FFFFFF"/>
              </a:solidFill>
              <a:latin typeface="微软雅黑" panose="020B0503020204020204" charset="-122"/>
              <a:ea typeface="微软雅黑" panose="020B0503020204020204" charset="-122"/>
              <a:cs typeface="微软雅黑" panose="020B0503020204020204" charset="-122"/>
              <a:sym typeface="Times New Roman" panose="02020603050405020304"/>
            </a:endParaRPr>
          </a:p>
        </p:txBody>
      </p:sp>
      <p:sp>
        <p:nvSpPr>
          <p:cNvPr id="45" name="MainTopic">
            <a:extLst>
              <a:ext uri="{FF2B5EF4-FFF2-40B4-BE49-F238E27FC236}">
                <a16:creationId xmlns:a16="http://schemas.microsoft.com/office/drawing/2014/main" id="{EDD211B5-652E-49B7-9397-5EB125E7B0CF}"/>
              </a:ext>
            </a:extLst>
          </p:cNvPr>
          <p:cNvSpPr/>
          <p:nvPr/>
        </p:nvSpPr>
        <p:spPr>
          <a:xfrm>
            <a:off x="7783830" y="2153285"/>
            <a:ext cx="2030095" cy="818515"/>
          </a:xfrm>
          <a:custGeom>
            <a:avLst/>
            <a:gdLst/>
            <a:ahLst/>
            <a:cxnLst/>
            <a:rect l="0" t="0" r="0" b="0"/>
            <a:pathLst>
              <a:path w="1229038" h="443960">
                <a:moveTo>
                  <a:pt x="221980" y="0"/>
                </a:moveTo>
                <a:lnTo>
                  <a:pt x="1007058" y="0"/>
                </a:lnTo>
                <a:cubicBezTo>
                  <a:pt x="1129657" y="0"/>
                  <a:pt x="1229038" y="99380"/>
                  <a:pt x="1229038" y="221980"/>
                </a:cubicBezTo>
                <a:cubicBezTo>
                  <a:pt x="1229038" y="344580"/>
                  <a:pt x="1129657" y="443960"/>
                  <a:pt x="1007058" y="443960"/>
                </a:cubicBezTo>
                <a:lnTo>
                  <a:pt x="221980" y="443960"/>
                </a:lnTo>
                <a:cubicBezTo>
                  <a:pt x="99380" y="443960"/>
                  <a:pt x="0" y="344580"/>
                  <a:pt x="0" y="221980"/>
                </a:cubicBezTo>
                <a:cubicBezTo>
                  <a:pt x="0" y="99380"/>
                  <a:pt x="99380" y="0"/>
                  <a:pt x="221980" y="0"/>
                </a:cubicBezTo>
                <a:close/>
              </a:path>
            </a:pathLst>
          </a:custGeom>
          <a:solidFill>
            <a:srgbClr val="FFFFFF"/>
          </a:solidFill>
          <a:ln w="6000" cap="flat">
            <a:solidFill>
              <a:srgbClr val="454545"/>
            </a:solidFill>
            <a:round/>
          </a:ln>
        </p:spPr>
      </p:sp>
      <p:pic>
        <p:nvPicPr>
          <p:cNvPr id="46" name="Image">
            <a:extLst>
              <a:ext uri="{FF2B5EF4-FFF2-40B4-BE49-F238E27FC236}">
                <a16:creationId xmlns:a16="http://schemas.microsoft.com/office/drawing/2014/main" id="{9B217EB8-32E1-439F-B63E-606D1FF7080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947660" y="2337435"/>
            <a:ext cx="569595" cy="555625"/>
          </a:xfrm>
          <a:prstGeom prst="rect">
            <a:avLst/>
          </a:prstGeom>
        </p:spPr>
      </p:pic>
      <p:sp>
        <p:nvSpPr>
          <p:cNvPr id="47" name="Text 37">
            <a:extLst>
              <a:ext uri="{FF2B5EF4-FFF2-40B4-BE49-F238E27FC236}">
                <a16:creationId xmlns:a16="http://schemas.microsoft.com/office/drawing/2014/main" id="{2D65F2BB-DD29-42F9-AA99-409B15AB3B1C}"/>
              </a:ext>
            </a:extLst>
          </p:cNvPr>
          <p:cNvSpPr txBox="1"/>
          <p:nvPr/>
        </p:nvSpPr>
        <p:spPr>
          <a:xfrm>
            <a:off x="8608695" y="2338070"/>
            <a:ext cx="1064895" cy="448310"/>
          </a:xfrm>
          <a:prstGeom prst="rect">
            <a:avLst/>
          </a:prstGeom>
          <a:noFill/>
        </p:spPr>
        <p:txBody>
          <a:bodyPr wrap="square" lIns="0" tIns="0" rIns="0" bIns="0" rtlCol="0" anchor="ctr"/>
          <a:lstStyle/>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r>
              <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rPr>
              <a:t>Echarts</a:t>
            </a:r>
          </a:p>
        </p:txBody>
      </p:sp>
      <p:sp>
        <p:nvSpPr>
          <p:cNvPr id="48" name="MainTopic">
            <a:extLst>
              <a:ext uri="{FF2B5EF4-FFF2-40B4-BE49-F238E27FC236}">
                <a16:creationId xmlns:a16="http://schemas.microsoft.com/office/drawing/2014/main" id="{C0D2EC4E-9803-43E4-934D-ED387F4B4466}"/>
              </a:ext>
            </a:extLst>
          </p:cNvPr>
          <p:cNvSpPr/>
          <p:nvPr/>
        </p:nvSpPr>
        <p:spPr>
          <a:xfrm>
            <a:off x="7711440" y="3616325"/>
            <a:ext cx="2183130" cy="662305"/>
          </a:xfrm>
          <a:custGeom>
            <a:avLst/>
            <a:gdLst/>
            <a:ahLst/>
            <a:cxnLst/>
            <a:rect l="0" t="0" r="0" b="0"/>
            <a:pathLst>
              <a:path w="1190753" h="480764">
                <a:moveTo>
                  <a:pt x="240382" y="0"/>
                </a:moveTo>
                <a:lnTo>
                  <a:pt x="950371" y="0"/>
                </a:lnTo>
                <a:cubicBezTo>
                  <a:pt x="1083134" y="0"/>
                  <a:pt x="1190753" y="107619"/>
                  <a:pt x="1190753" y="240382"/>
                </a:cubicBezTo>
                <a:cubicBezTo>
                  <a:pt x="1190753" y="373145"/>
                  <a:pt x="1083134" y="480764"/>
                  <a:pt x="950371" y="480764"/>
                </a:cubicBezTo>
                <a:lnTo>
                  <a:pt x="240382" y="480764"/>
                </a:lnTo>
                <a:cubicBezTo>
                  <a:pt x="107619" y="480764"/>
                  <a:pt x="0" y="373145"/>
                  <a:pt x="0" y="240382"/>
                </a:cubicBezTo>
                <a:cubicBezTo>
                  <a:pt x="0" y="107619"/>
                  <a:pt x="107619" y="0"/>
                  <a:pt x="240382" y="0"/>
                </a:cubicBezTo>
                <a:close/>
              </a:path>
            </a:pathLst>
          </a:custGeom>
          <a:solidFill>
            <a:srgbClr val="FFFFFF"/>
          </a:solidFill>
          <a:ln w="6000" cap="flat">
            <a:solidFill>
              <a:srgbClr val="454545"/>
            </a:solidFill>
            <a:round/>
          </a:ln>
        </p:spPr>
      </p:sp>
      <p:pic>
        <p:nvPicPr>
          <p:cNvPr id="49" name="Image">
            <a:extLst>
              <a:ext uri="{FF2B5EF4-FFF2-40B4-BE49-F238E27FC236}">
                <a16:creationId xmlns:a16="http://schemas.microsoft.com/office/drawing/2014/main" id="{5FFB4ACD-F5AF-42E5-8CA5-63A5642B570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783830" y="3665855"/>
            <a:ext cx="976630" cy="612140"/>
          </a:xfrm>
          <a:prstGeom prst="rect">
            <a:avLst/>
          </a:prstGeom>
        </p:spPr>
      </p:pic>
      <p:sp>
        <p:nvSpPr>
          <p:cNvPr id="50" name="Text 39">
            <a:extLst>
              <a:ext uri="{FF2B5EF4-FFF2-40B4-BE49-F238E27FC236}">
                <a16:creationId xmlns:a16="http://schemas.microsoft.com/office/drawing/2014/main" id="{CA8819EA-2326-4342-9FD7-BE54B27FDC59}"/>
              </a:ext>
            </a:extLst>
          </p:cNvPr>
          <p:cNvSpPr txBox="1"/>
          <p:nvPr/>
        </p:nvSpPr>
        <p:spPr>
          <a:xfrm>
            <a:off x="8695690" y="3985895"/>
            <a:ext cx="1118235" cy="292735"/>
          </a:xfrm>
          <a:prstGeom prst="rect">
            <a:avLst/>
          </a:prstGeom>
          <a:noFill/>
        </p:spPr>
        <p:txBody>
          <a:bodyPr wrap="square" lIns="0" tIns="0" rIns="0" bIns="0" rtlCol="0" anchor="ctr"/>
          <a:lstStyle/>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r>
              <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rPr>
              <a:t>Tomcat</a:t>
            </a:r>
          </a:p>
        </p:txBody>
      </p:sp>
      <p:sp>
        <p:nvSpPr>
          <p:cNvPr id="51" name="MainTopic">
            <a:extLst>
              <a:ext uri="{FF2B5EF4-FFF2-40B4-BE49-F238E27FC236}">
                <a16:creationId xmlns:a16="http://schemas.microsoft.com/office/drawing/2014/main" id="{93030C5D-6AED-4810-BF32-E149DF2CBCDA}"/>
              </a:ext>
            </a:extLst>
          </p:cNvPr>
          <p:cNvSpPr/>
          <p:nvPr/>
        </p:nvSpPr>
        <p:spPr>
          <a:xfrm>
            <a:off x="1962785" y="1821815"/>
            <a:ext cx="2162810" cy="635635"/>
          </a:xfrm>
          <a:custGeom>
            <a:avLst/>
            <a:gdLst/>
            <a:ahLst/>
            <a:cxnLst/>
            <a:rect l="0" t="0" r="0" b="0"/>
            <a:pathLst>
              <a:path w="1178794" h="387109">
                <a:moveTo>
                  <a:pt x="193554" y="0"/>
                </a:moveTo>
                <a:lnTo>
                  <a:pt x="985240" y="0"/>
                </a:lnTo>
                <a:cubicBezTo>
                  <a:pt x="1092140" y="0"/>
                  <a:pt x="1178794" y="86654"/>
                  <a:pt x="1178794" y="193554"/>
                </a:cubicBezTo>
                <a:cubicBezTo>
                  <a:pt x="1178794" y="300455"/>
                  <a:pt x="1092140" y="387109"/>
                  <a:pt x="985240" y="387109"/>
                </a:cubicBezTo>
                <a:lnTo>
                  <a:pt x="193554" y="387109"/>
                </a:lnTo>
                <a:cubicBezTo>
                  <a:pt x="86654" y="387109"/>
                  <a:pt x="0" y="300455"/>
                  <a:pt x="0" y="193554"/>
                </a:cubicBezTo>
                <a:cubicBezTo>
                  <a:pt x="0" y="86654"/>
                  <a:pt x="86654" y="0"/>
                  <a:pt x="193554" y="0"/>
                </a:cubicBezTo>
                <a:close/>
              </a:path>
            </a:pathLst>
          </a:custGeom>
          <a:solidFill>
            <a:srgbClr val="FFFFFF"/>
          </a:solidFill>
          <a:ln w="6000" cap="flat">
            <a:solidFill>
              <a:srgbClr val="454545"/>
            </a:solidFill>
            <a:round/>
          </a:ln>
        </p:spPr>
      </p:sp>
      <p:sp>
        <p:nvSpPr>
          <p:cNvPr id="52" name="Text 45">
            <a:extLst>
              <a:ext uri="{FF2B5EF4-FFF2-40B4-BE49-F238E27FC236}">
                <a16:creationId xmlns:a16="http://schemas.microsoft.com/office/drawing/2014/main" id="{7A459D8C-AD19-4985-8137-772079E3C034}"/>
              </a:ext>
            </a:extLst>
          </p:cNvPr>
          <p:cNvSpPr txBox="1"/>
          <p:nvPr/>
        </p:nvSpPr>
        <p:spPr>
          <a:xfrm>
            <a:off x="2846705" y="2218690"/>
            <a:ext cx="1393825" cy="238760"/>
          </a:xfrm>
          <a:prstGeom prst="rect">
            <a:avLst/>
          </a:prstGeom>
          <a:noFill/>
        </p:spPr>
        <p:txBody>
          <a:bodyPr wrap="square" lIns="0" tIns="0" rIns="0" bIns="0" rtlCol="0" anchor="ctr"/>
          <a:lstStyle/>
          <a:p>
            <a:pPr algn="ctr">
              <a:lnSpc>
                <a:spcPts val="750"/>
              </a:lnSpc>
            </a:pPr>
            <a:r>
              <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rPr>
              <a:t>MySQL</a:t>
            </a:r>
          </a:p>
        </p:txBody>
      </p:sp>
      <p:pic>
        <p:nvPicPr>
          <p:cNvPr id="53" name="Image">
            <a:extLst>
              <a:ext uri="{FF2B5EF4-FFF2-40B4-BE49-F238E27FC236}">
                <a16:creationId xmlns:a16="http://schemas.microsoft.com/office/drawing/2014/main" id="{F0D39EE9-74A7-4330-A5AC-E10F1C4E4FCA}"/>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159000" y="1856740"/>
            <a:ext cx="688975" cy="480695"/>
          </a:xfrm>
          <a:prstGeom prst="rect">
            <a:avLst/>
          </a:prstGeom>
        </p:spPr>
      </p:pic>
      <p:sp>
        <p:nvSpPr>
          <p:cNvPr id="54" name="MainTopic">
            <a:extLst>
              <a:ext uri="{FF2B5EF4-FFF2-40B4-BE49-F238E27FC236}">
                <a16:creationId xmlns:a16="http://schemas.microsoft.com/office/drawing/2014/main" id="{451EED3F-6D98-43D8-B97E-8C24D32AB2E6}"/>
              </a:ext>
            </a:extLst>
          </p:cNvPr>
          <p:cNvSpPr/>
          <p:nvPr/>
        </p:nvSpPr>
        <p:spPr>
          <a:xfrm>
            <a:off x="2157730" y="3219450"/>
            <a:ext cx="1772920" cy="549910"/>
          </a:xfrm>
          <a:custGeom>
            <a:avLst/>
            <a:gdLst/>
            <a:ahLst/>
            <a:cxnLst/>
            <a:rect l="0" t="0" r="0" b="0"/>
            <a:pathLst>
              <a:path w="918703" h="403525">
                <a:moveTo>
                  <a:pt x="201762" y="0"/>
                </a:moveTo>
                <a:lnTo>
                  <a:pt x="716940" y="0"/>
                </a:lnTo>
                <a:cubicBezTo>
                  <a:pt x="828374" y="0"/>
                  <a:pt x="918703" y="90329"/>
                  <a:pt x="918703" y="201762"/>
                </a:cubicBezTo>
                <a:cubicBezTo>
                  <a:pt x="918703" y="313196"/>
                  <a:pt x="828374" y="403525"/>
                  <a:pt x="716940" y="403525"/>
                </a:cubicBezTo>
                <a:lnTo>
                  <a:pt x="201762" y="403525"/>
                </a:lnTo>
                <a:cubicBezTo>
                  <a:pt x="90329" y="403525"/>
                  <a:pt x="0" y="313196"/>
                  <a:pt x="0" y="201762"/>
                </a:cubicBezTo>
                <a:cubicBezTo>
                  <a:pt x="0" y="90329"/>
                  <a:pt x="90329" y="0"/>
                  <a:pt x="201762" y="0"/>
                </a:cubicBezTo>
                <a:close/>
              </a:path>
            </a:pathLst>
          </a:custGeom>
          <a:solidFill>
            <a:srgbClr val="FFFFFF"/>
          </a:solidFill>
          <a:ln w="6000" cap="flat">
            <a:solidFill>
              <a:srgbClr val="454545"/>
            </a:solidFill>
            <a:round/>
          </a:ln>
        </p:spPr>
      </p:sp>
      <p:pic>
        <p:nvPicPr>
          <p:cNvPr id="55" name="Image">
            <a:extLst>
              <a:ext uri="{FF2B5EF4-FFF2-40B4-BE49-F238E27FC236}">
                <a16:creationId xmlns:a16="http://schemas.microsoft.com/office/drawing/2014/main" id="{F3319FFF-ED21-4C05-8D51-C8C419E898E7}"/>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2325370" y="3268345"/>
            <a:ext cx="508000" cy="452755"/>
          </a:xfrm>
          <a:prstGeom prst="rect">
            <a:avLst/>
          </a:prstGeom>
        </p:spPr>
      </p:pic>
      <p:sp>
        <p:nvSpPr>
          <p:cNvPr id="56" name="Text 43">
            <a:extLst>
              <a:ext uri="{FF2B5EF4-FFF2-40B4-BE49-F238E27FC236}">
                <a16:creationId xmlns:a16="http://schemas.microsoft.com/office/drawing/2014/main" id="{8F412EA8-D63E-44D7-98EE-0A858B4542BE}"/>
              </a:ext>
            </a:extLst>
          </p:cNvPr>
          <p:cNvSpPr txBox="1"/>
          <p:nvPr/>
        </p:nvSpPr>
        <p:spPr>
          <a:xfrm>
            <a:off x="2968625" y="3427095"/>
            <a:ext cx="832485" cy="189230"/>
          </a:xfrm>
          <a:prstGeom prst="rect">
            <a:avLst/>
          </a:prstGeom>
          <a:noFill/>
        </p:spPr>
        <p:txBody>
          <a:bodyPr wrap="square" lIns="0" tIns="0" rIns="0" bIns="0" rtlCol="0" anchor="ctr"/>
          <a:lstStyle/>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r>
              <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rPr>
              <a:t>Json</a:t>
            </a:r>
          </a:p>
        </p:txBody>
      </p:sp>
      <p:sp>
        <p:nvSpPr>
          <p:cNvPr id="57" name="MainTopic">
            <a:extLst>
              <a:ext uri="{FF2B5EF4-FFF2-40B4-BE49-F238E27FC236}">
                <a16:creationId xmlns:a16="http://schemas.microsoft.com/office/drawing/2014/main" id="{FDEDB1F5-5D12-45CC-95F5-460F4D1B0B70}"/>
              </a:ext>
            </a:extLst>
          </p:cNvPr>
          <p:cNvSpPr/>
          <p:nvPr/>
        </p:nvSpPr>
        <p:spPr>
          <a:xfrm>
            <a:off x="2081530" y="4404995"/>
            <a:ext cx="1797685" cy="533400"/>
          </a:xfrm>
          <a:custGeom>
            <a:avLst/>
            <a:gdLst/>
            <a:ahLst/>
            <a:cxnLst/>
            <a:rect l="0" t="0" r="0" b="0"/>
            <a:pathLst>
              <a:path w="940951" h="422041">
                <a:moveTo>
                  <a:pt x="211021" y="0"/>
                </a:moveTo>
                <a:lnTo>
                  <a:pt x="729930" y="0"/>
                </a:lnTo>
                <a:cubicBezTo>
                  <a:pt x="846477" y="0"/>
                  <a:pt x="940951" y="94474"/>
                  <a:pt x="940951" y="211021"/>
                </a:cubicBezTo>
                <a:cubicBezTo>
                  <a:pt x="940951" y="327567"/>
                  <a:pt x="846477" y="422041"/>
                  <a:pt x="729930" y="422041"/>
                </a:cubicBezTo>
                <a:lnTo>
                  <a:pt x="211021" y="422041"/>
                </a:lnTo>
                <a:cubicBezTo>
                  <a:pt x="94474" y="422041"/>
                  <a:pt x="0" y="327567"/>
                  <a:pt x="0" y="211021"/>
                </a:cubicBezTo>
                <a:cubicBezTo>
                  <a:pt x="0" y="94474"/>
                  <a:pt x="94474" y="0"/>
                  <a:pt x="211021" y="0"/>
                </a:cubicBezTo>
                <a:close/>
              </a:path>
            </a:pathLst>
          </a:custGeom>
          <a:solidFill>
            <a:srgbClr val="FFFFFF"/>
          </a:solidFill>
          <a:ln w="6000" cap="flat">
            <a:solidFill>
              <a:srgbClr val="454545"/>
            </a:solidFill>
            <a:round/>
          </a:ln>
        </p:spPr>
      </p:sp>
      <p:pic>
        <p:nvPicPr>
          <p:cNvPr id="58" name="Image">
            <a:extLst>
              <a:ext uri="{FF2B5EF4-FFF2-40B4-BE49-F238E27FC236}">
                <a16:creationId xmlns:a16="http://schemas.microsoft.com/office/drawing/2014/main" id="{2ED2AA12-CA22-4BBB-A658-CDB20C62876B}"/>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249170" y="4468495"/>
            <a:ext cx="508000" cy="407035"/>
          </a:xfrm>
          <a:prstGeom prst="rect">
            <a:avLst/>
          </a:prstGeom>
        </p:spPr>
      </p:pic>
      <p:sp>
        <p:nvSpPr>
          <p:cNvPr id="59" name="Text 41">
            <a:extLst>
              <a:ext uri="{FF2B5EF4-FFF2-40B4-BE49-F238E27FC236}">
                <a16:creationId xmlns:a16="http://schemas.microsoft.com/office/drawing/2014/main" id="{2FE8157E-1825-4FD9-B5E7-4E3206012258}"/>
              </a:ext>
            </a:extLst>
          </p:cNvPr>
          <p:cNvSpPr txBox="1"/>
          <p:nvPr/>
        </p:nvSpPr>
        <p:spPr>
          <a:xfrm>
            <a:off x="2892425" y="4529455"/>
            <a:ext cx="1007110" cy="346075"/>
          </a:xfrm>
          <a:prstGeom prst="rect">
            <a:avLst/>
          </a:prstGeom>
          <a:noFill/>
        </p:spPr>
        <p:txBody>
          <a:bodyPr wrap="square" lIns="0" tIns="0" rIns="0" bIns="0" rtlCol="0" anchor="ctr"/>
          <a:lstStyle/>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750"/>
              </a:lnSpc>
            </a:pPr>
            <a:r>
              <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rPr>
              <a:t>Ajax</a:t>
            </a:r>
          </a:p>
        </p:txBody>
      </p:sp>
      <p:sp>
        <p:nvSpPr>
          <p:cNvPr id="60" name="MMConnector">
            <a:extLst>
              <a:ext uri="{FF2B5EF4-FFF2-40B4-BE49-F238E27FC236}">
                <a16:creationId xmlns:a16="http://schemas.microsoft.com/office/drawing/2014/main" id="{D5335718-06AC-4774-A859-B8A888F1CF8E}"/>
              </a:ext>
            </a:extLst>
          </p:cNvPr>
          <p:cNvSpPr/>
          <p:nvPr/>
        </p:nvSpPr>
        <p:spPr>
          <a:xfrm>
            <a:off x="6833870" y="3228975"/>
            <a:ext cx="1113155" cy="567690"/>
          </a:xfrm>
          <a:custGeom>
            <a:avLst/>
            <a:gdLst/>
            <a:ahLst/>
            <a:cxnLst/>
            <a:rect l="0" t="0" r="0" b="0"/>
            <a:pathLst>
              <a:path w="622829" h="133897" fill="none">
                <a:moveTo>
                  <a:pt x="-85469" y="-35794"/>
                </a:moveTo>
                <a:cubicBezTo>
                  <a:pt x="44664" y="-120057"/>
                  <a:pt x="263403" y="-169691"/>
                  <a:pt x="537360" y="-169691"/>
                </a:cubicBezTo>
              </a:path>
            </a:pathLst>
          </a:custGeom>
          <a:noFill/>
          <a:ln w="6000" cap="rnd">
            <a:solidFill>
              <a:srgbClr val="454545"/>
            </a:solidFill>
            <a:round/>
          </a:ln>
        </p:spPr>
      </p:sp>
      <p:sp>
        <p:nvSpPr>
          <p:cNvPr id="61" name="MMConnector">
            <a:extLst>
              <a:ext uri="{FF2B5EF4-FFF2-40B4-BE49-F238E27FC236}">
                <a16:creationId xmlns:a16="http://schemas.microsoft.com/office/drawing/2014/main" id="{9FE7C06B-6371-4AEE-98CB-8266FFDB77C1}"/>
              </a:ext>
            </a:extLst>
          </p:cNvPr>
          <p:cNvSpPr/>
          <p:nvPr/>
        </p:nvSpPr>
        <p:spPr>
          <a:xfrm>
            <a:off x="6941185" y="3526155"/>
            <a:ext cx="898525" cy="327025"/>
          </a:xfrm>
          <a:custGeom>
            <a:avLst/>
            <a:gdLst/>
            <a:ahLst/>
            <a:cxnLst/>
            <a:rect l="0" t="0" r="0" b="0"/>
            <a:pathLst>
              <a:path w="613577" h="121112" fill="none">
                <a:moveTo>
                  <a:pt x="-76217" y="39378"/>
                </a:moveTo>
                <a:cubicBezTo>
                  <a:pt x="54901" y="115712"/>
                  <a:pt x="269795" y="160490"/>
                  <a:pt x="537360" y="160490"/>
                </a:cubicBezTo>
              </a:path>
            </a:pathLst>
          </a:custGeom>
          <a:noFill/>
          <a:ln w="6000" cap="rnd">
            <a:solidFill>
              <a:srgbClr val="454545"/>
            </a:solidFill>
            <a:round/>
          </a:ln>
        </p:spPr>
        <p:txBody>
          <a:bodyPr/>
          <a:lstStyle/>
          <a:p>
            <a:r>
              <a:rPr lang="en-US" altLang="zh-CN"/>
              <a:t>`</a:t>
            </a:r>
          </a:p>
        </p:txBody>
      </p:sp>
      <p:sp>
        <p:nvSpPr>
          <p:cNvPr id="62" name="MMConnector">
            <a:extLst>
              <a:ext uri="{FF2B5EF4-FFF2-40B4-BE49-F238E27FC236}">
                <a16:creationId xmlns:a16="http://schemas.microsoft.com/office/drawing/2014/main" id="{7C638426-8288-412B-B91E-B773AC354AC4}"/>
              </a:ext>
            </a:extLst>
          </p:cNvPr>
          <p:cNvSpPr/>
          <p:nvPr/>
        </p:nvSpPr>
        <p:spPr>
          <a:xfrm>
            <a:off x="5110480" y="2786380"/>
            <a:ext cx="1221105" cy="851535"/>
          </a:xfrm>
          <a:custGeom>
            <a:avLst/>
            <a:gdLst/>
            <a:ahLst/>
            <a:cxnLst/>
            <a:rect l="0" t="0" r="0" b="0"/>
            <a:pathLst>
              <a:path w="707844" h="376084" fill="none">
                <a:moveTo>
                  <a:pt x="170484" y="70692"/>
                </a:moveTo>
                <a:cubicBezTo>
                  <a:pt x="68821" y="-161655"/>
                  <a:pt x="-189844" y="-305392"/>
                  <a:pt x="-537360" y="-305392"/>
                </a:cubicBezTo>
              </a:path>
            </a:pathLst>
          </a:custGeom>
          <a:noFill/>
          <a:ln w="6000" cap="rnd">
            <a:solidFill>
              <a:srgbClr val="454545"/>
            </a:solidFill>
            <a:round/>
          </a:ln>
        </p:spPr>
      </p:sp>
      <p:sp>
        <p:nvSpPr>
          <p:cNvPr id="63" name="MMConnector">
            <a:extLst>
              <a:ext uri="{FF2B5EF4-FFF2-40B4-BE49-F238E27FC236}">
                <a16:creationId xmlns:a16="http://schemas.microsoft.com/office/drawing/2014/main" id="{7F0C58F2-BBCB-42F9-9201-142EEDEB3B28}"/>
              </a:ext>
            </a:extLst>
          </p:cNvPr>
          <p:cNvSpPr/>
          <p:nvPr/>
        </p:nvSpPr>
        <p:spPr>
          <a:xfrm>
            <a:off x="5031105" y="4062730"/>
            <a:ext cx="1548765" cy="723265"/>
          </a:xfrm>
          <a:custGeom>
            <a:avLst/>
            <a:gdLst/>
            <a:ahLst/>
            <a:cxnLst/>
            <a:rect l="0" t="0" r="0" b="0"/>
            <a:pathLst>
              <a:path w="704960" h="359039" fill="none">
                <a:moveTo>
                  <a:pt x="167600" y="-62381"/>
                </a:moveTo>
                <a:cubicBezTo>
                  <a:pt x="63991" y="159624"/>
                  <a:pt x="-193084" y="296658"/>
                  <a:pt x="-537360" y="296658"/>
                </a:cubicBezTo>
              </a:path>
            </a:pathLst>
          </a:custGeom>
          <a:noFill/>
          <a:ln w="6000" cap="rnd">
            <a:solidFill>
              <a:srgbClr val="454545"/>
            </a:solidFill>
            <a:round/>
          </a:ln>
        </p:spPr>
      </p:sp>
      <p:sp>
        <p:nvSpPr>
          <p:cNvPr id="64" name="MMConnector">
            <a:extLst>
              <a:ext uri="{FF2B5EF4-FFF2-40B4-BE49-F238E27FC236}">
                <a16:creationId xmlns:a16="http://schemas.microsoft.com/office/drawing/2014/main" id="{75758997-DB2E-46AE-BD8F-EB603326E2B5}"/>
              </a:ext>
            </a:extLst>
          </p:cNvPr>
          <p:cNvSpPr/>
          <p:nvPr/>
        </p:nvSpPr>
        <p:spPr>
          <a:xfrm>
            <a:off x="5241290" y="3589655"/>
            <a:ext cx="1160145" cy="76200"/>
          </a:xfrm>
          <a:custGeom>
            <a:avLst/>
            <a:gdLst/>
            <a:ahLst/>
            <a:cxnLst/>
            <a:rect l="0" t="0" r="0" b="0"/>
            <a:pathLst>
              <a:path w="504382" h="6000" fill="none">
                <a:moveTo>
                  <a:pt x="-32978" y="-4841"/>
                </a:moveTo>
                <a:cubicBezTo>
                  <a:pt x="-161749" y="-7331"/>
                  <a:pt x="-334401" y="-8733"/>
                  <a:pt x="-537360" y="-8733"/>
                </a:cubicBezTo>
              </a:path>
            </a:pathLst>
          </a:custGeom>
          <a:noFill/>
          <a:ln w="6000" cap="rnd">
            <a:solidFill>
              <a:srgbClr val="454545"/>
            </a:solidFill>
            <a:round/>
          </a:ln>
        </p:spPr>
      </p:sp>
      <p:sp>
        <p:nvSpPr>
          <p:cNvPr id="65" name="SubTopic">
            <a:extLst>
              <a:ext uri="{FF2B5EF4-FFF2-40B4-BE49-F238E27FC236}">
                <a16:creationId xmlns:a16="http://schemas.microsoft.com/office/drawing/2014/main" id="{6B332151-80ED-4403-AFE6-C2C5BDA458B2}"/>
              </a:ext>
            </a:extLst>
          </p:cNvPr>
          <p:cNvSpPr/>
          <p:nvPr/>
        </p:nvSpPr>
        <p:spPr>
          <a:xfrm>
            <a:off x="9576435" y="149860"/>
            <a:ext cx="2624455" cy="1281430"/>
          </a:xfrm>
          <a:custGeom>
            <a:avLst/>
            <a:gdLst>
              <a:gd name="rtl" fmla="*/ 96320 w 2158800"/>
              <a:gd name="rtt" fmla="*/ 11445 h 406140"/>
              <a:gd name="rtr" fmla="*/ 2139480 w 2158800"/>
              <a:gd name="rtb" fmla="*/ 394485 h 406140"/>
            </a:gdLst>
            <a:ahLst/>
            <a:cxnLst/>
            <a:rect l="rtl" t="rtt" r="rtr" b="rtb"/>
            <a:pathLst>
              <a:path w="2158800" h="406140" stroke="0">
                <a:moveTo>
                  <a:pt x="0" y="0"/>
                </a:moveTo>
                <a:lnTo>
                  <a:pt x="2158800" y="0"/>
                </a:lnTo>
                <a:lnTo>
                  <a:pt x="2158800" y="406140"/>
                </a:lnTo>
                <a:lnTo>
                  <a:pt x="0" y="406140"/>
                </a:lnTo>
                <a:lnTo>
                  <a:pt x="0" y="0"/>
                </a:lnTo>
                <a:close/>
              </a:path>
              <a:path w="2158800" h="406140" fill="none">
                <a:moveTo>
                  <a:pt x="0" y="406140"/>
                </a:moveTo>
                <a:lnTo>
                  <a:pt x="2158800" y="406140"/>
                </a:lnTo>
              </a:path>
            </a:pathLst>
          </a:custGeom>
          <a:noFill/>
          <a:ln w="4200" cap="flat">
            <a:solidFill>
              <a:srgbClr val="616A70"/>
            </a:solidFill>
            <a:round/>
          </a:ln>
        </p:spPr>
        <p:txBody>
          <a:bodyPr wrap="square" lIns="0" tIns="0" rIns="0" bIns="0" rtlCol="0" anchor="ctr"/>
          <a:lstStyle/>
          <a:p>
            <a:pPr algn="l">
              <a:lnSpc>
                <a:spcPts val="1150"/>
              </a:lnSpc>
            </a:pPr>
            <a:endParaRPr lang="en-US" altLang="zh-CN" sz="2400"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实现数据可视</a:t>
            </a:r>
          </a:p>
          <a:p>
            <a:pPr algn="l">
              <a:lnSpc>
                <a:spcPts val="11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化，体现对数</a:t>
            </a:r>
          </a:p>
          <a:p>
            <a:pPr algn="l">
              <a:lnSpc>
                <a:spcPts val="11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据多种表现形</a:t>
            </a:r>
          </a:p>
          <a:p>
            <a:pPr algn="l">
              <a:lnSpc>
                <a:spcPts val="11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式</a:t>
            </a:r>
            <a:endParaRPr lang="en-US" altLang="zh-CN" kern="100">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66" name="SubTopic">
            <a:extLst>
              <a:ext uri="{FF2B5EF4-FFF2-40B4-BE49-F238E27FC236}">
                <a16:creationId xmlns:a16="http://schemas.microsoft.com/office/drawing/2014/main" id="{CB7DFD3F-75E2-4AA7-86EC-3DC36092C380}"/>
              </a:ext>
            </a:extLst>
          </p:cNvPr>
          <p:cNvSpPr/>
          <p:nvPr/>
        </p:nvSpPr>
        <p:spPr>
          <a:xfrm>
            <a:off x="9894570" y="2218690"/>
            <a:ext cx="2297430" cy="1100455"/>
          </a:xfrm>
          <a:custGeom>
            <a:avLst/>
            <a:gdLst>
              <a:gd name="rtl" fmla="*/ 96320 w 2158800"/>
              <a:gd name="rtt" fmla="*/ 11445 h 406140"/>
              <a:gd name="rtr" fmla="*/ 2139480 w 2158800"/>
              <a:gd name="rtb" fmla="*/ 394485 h 406140"/>
            </a:gdLst>
            <a:ahLst/>
            <a:cxnLst/>
            <a:rect l="rtl" t="rtt" r="rtr" b="rtb"/>
            <a:pathLst>
              <a:path w="2158800" h="406140" stroke="0">
                <a:moveTo>
                  <a:pt x="0" y="0"/>
                </a:moveTo>
                <a:lnTo>
                  <a:pt x="2158800" y="0"/>
                </a:lnTo>
                <a:lnTo>
                  <a:pt x="2158800" y="406140"/>
                </a:lnTo>
                <a:lnTo>
                  <a:pt x="0" y="406140"/>
                </a:lnTo>
                <a:lnTo>
                  <a:pt x="0" y="0"/>
                </a:lnTo>
                <a:close/>
              </a:path>
              <a:path w="2158800" h="406140" fill="none">
                <a:moveTo>
                  <a:pt x="0" y="406140"/>
                </a:moveTo>
                <a:lnTo>
                  <a:pt x="2158800" y="406140"/>
                </a:lnTo>
              </a:path>
            </a:pathLst>
          </a:custGeom>
          <a:noFill/>
          <a:ln w="4200" cap="flat">
            <a:solidFill>
              <a:srgbClr val="616A70"/>
            </a:solidFill>
            <a:round/>
          </a:ln>
        </p:spPr>
        <p:txBody>
          <a:bodyPr wrap="square" lIns="0" tIns="0" rIns="0" bIns="0" rtlCol="0" anchor="ctr"/>
          <a:lstStyle/>
          <a:p>
            <a:pPr algn="l">
              <a:lnSpc>
                <a:spcPts val="11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更加直观动态的</a:t>
            </a:r>
          </a:p>
          <a:p>
            <a:pPr algn="l">
              <a:lnSpc>
                <a:spcPts val="11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表现其中存在的</a:t>
            </a:r>
          </a:p>
          <a:p>
            <a:pPr algn="l">
              <a:lnSpc>
                <a:spcPts val="11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规律</a:t>
            </a:r>
            <a:endParaRPr lang="en-US" altLang="zh-CN" kern="100">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67" name="MMConnector">
            <a:extLst>
              <a:ext uri="{FF2B5EF4-FFF2-40B4-BE49-F238E27FC236}">
                <a16:creationId xmlns:a16="http://schemas.microsoft.com/office/drawing/2014/main" id="{D067AA66-4945-45CB-8D06-5C85FBD3370D}"/>
              </a:ext>
            </a:extLst>
          </p:cNvPr>
          <p:cNvSpPr/>
          <p:nvPr/>
        </p:nvSpPr>
        <p:spPr>
          <a:xfrm>
            <a:off x="9721215" y="3099435"/>
            <a:ext cx="267335" cy="426720"/>
          </a:xfrm>
          <a:custGeom>
            <a:avLst/>
            <a:gdLst/>
            <a:ahLst/>
            <a:cxnLst/>
            <a:rect l="0" t="0" r="0" b="0"/>
            <a:pathLst>
              <a:path w="104160" h="419790" fill="none">
                <a:moveTo>
                  <a:pt x="-41160" y="-209895"/>
                </a:moveTo>
                <a:cubicBezTo>
                  <a:pt x="-41160" y="41979"/>
                  <a:pt x="504" y="209895"/>
                  <a:pt x="63000" y="209895"/>
                </a:cubicBezTo>
              </a:path>
            </a:pathLst>
          </a:custGeom>
          <a:noFill/>
          <a:ln w="4200" cap="rnd">
            <a:solidFill>
              <a:srgbClr val="616A70"/>
            </a:solidFill>
            <a:round/>
          </a:ln>
        </p:spPr>
      </p:sp>
      <p:sp>
        <p:nvSpPr>
          <p:cNvPr id="68" name="SubTopic">
            <a:extLst>
              <a:ext uri="{FF2B5EF4-FFF2-40B4-BE49-F238E27FC236}">
                <a16:creationId xmlns:a16="http://schemas.microsoft.com/office/drawing/2014/main" id="{3B134604-6D0D-480F-A12D-6EBA59E886D3}"/>
              </a:ext>
            </a:extLst>
          </p:cNvPr>
          <p:cNvSpPr/>
          <p:nvPr/>
        </p:nvSpPr>
        <p:spPr>
          <a:xfrm>
            <a:off x="640080" y="689610"/>
            <a:ext cx="2904490" cy="862965"/>
          </a:xfrm>
          <a:custGeom>
            <a:avLst/>
            <a:gdLst>
              <a:gd name="rtl" fmla="*/ 31920 w 1809360"/>
              <a:gd name="rtt" fmla="*/ 11445 h 214620"/>
              <a:gd name="rtr" fmla="*/ 1798440 w 1809360"/>
              <a:gd name="rtb" fmla="*/ 202965 h 214620"/>
            </a:gdLst>
            <a:ahLst/>
            <a:cxnLst/>
            <a:rect l="rtl" t="rtt" r="rtr" b="rtb"/>
            <a:pathLst>
              <a:path w="1809360" h="214620" stroke="0">
                <a:moveTo>
                  <a:pt x="0" y="0"/>
                </a:moveTo>
                <a:lnTo>
                  <a:pt x="1809360" y="0"/>
                </a:lnTo>
                <a:lnTo>
                  <a:pt x="1809360" y="214620"/>
                </a:lnTo>
                <a:lnTo>
                  <a:pt x="0" y="214620"/>
                </a:lnTo>
                <a:lnTo>
                  <a:pt x="0" y="0"/>
                </a:lnTo>
                <a:close/>
              </a:path>
              <a:path w="1809360" h="214620" fill="none">
                <a:moveTo>
                  <a:pt x="0" y="214620"/>
                </a:moveTo>
                <a:lnTo>
                  <a:pt x="1809360" y="214620"/>
                </a:lnTo>
              </a:path>
            </a:pathLst>
          </a:custGeom>
          <a:noFill/>
          <a:ln w="4200" cap="flat">
            <a:solidFill>
              <a:srgbClr val="616A70"/>
            </a:solidFill>
            <a:round/>
          </a:ln>
        </p:spPr>
        <p:txBody>
          <a:bodyPr wrap="square" lIns="0" tIns="0" rIns="0" bIns="0" rtlCol="0" anchor="ctr"/>
          <a:lstStyle/>
          <a:p>
            <a:pPr algn="ctr">
              <a:lnSpc>
                <a:spcPts val="11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11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11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存储处方药物以及药</a:t>
            </a:r>
          </a:p>
          <a:p>
            <a:pPr algn="ctr">
              <a:lnSpc>
                <a:spcPts val="11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11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物信息</a:t>
            </a:r>
          </a:p>
        </p:txBody>
      </p:sp>
      <p:sp>
        <p:nvSpPr>
          <p:cNvPr id="69" name="MMConnector">
            <a:extLst>
              <a:ext uri="{FF2B5EF4-FFF2-40B4-BE49-F238E27FC236}">
                <a16:creationId xmlns:a16="http://schemas.microsoft.com/office/drawing/2014/main" id="{AEF13F05-A8CD-47B9-93C5-8F88C8F24651}"/>
              </a:ext>
            </a:extLst>
          </p:cNvPr>
          <p:cNvSpPr/>
          <p:nvPr/>
        </p:nvSpPr>
        <p:spPr>
          <a:xfrm>
            <a:off x="3404870" y="1689100"/>
            <a:ext cx="307975" cy="241935"/>
          </a:xfrm>
          <a:custGeom>
            <a:avLst/>
            <a:gdLst/>
            <a:ahLst/>
            <a:cxnLst/>
            <a:rect l="0" t="0" r="0" b="0"/>
            <a:pathLst>
              <a:path w="126000" h="107310" fill="none">
                <a:moveTo>
                  <a:pt x="63000" y="-53655"/>
                </a:moveTo>
                <a:lnTo>
                  <a:pt x="41160" y="-53655"/>
                </a:lnTo>
                <a:cubicBezTo>
                  <a:pt x="41160" y="10731"/>
                  <a:pt x="-504" y="53655"/>
                  <a:pt x="-63000" y="53655"/>
                </a:cubicBezTo>
              </a:path>
            </a:pathLst>
          </a:custGeom>
          <a:noFill/>
          <a:ln w="4200" cap="rnd">
            <a:solidFill>
              <a:srgbClr val="616A70"/>
            </a:solidFill>
            <a:round/>
          </a:ln>
        </p:spPr>
      </p:sp>
      <p:sp>
        <p:nvSpPr>
          <p:cNvPr id="70" name="SummaryTopic">
            <a:extLst>
              <a:ext uri="{FF2B5EF4-FFF2-40B4-BE49-F238E27FC236}">
                <a16:creationId xmlns:a16="http://schemas.microsoft.com/office/drawing/2014/main" id="{4726650D-2E8E-480D-8C5B-5F5D55B0AAD6}"/>
              </a:ext>
            </a:extLst>
          </p:cNvPr>
          <p:cNvSpPr/>
          <p:nvPr/>
        </p:nvSpPr>
        <p:spPr>
          <a:xfrm>
            <a:off x="23495" y="3796665"/>
            <a:ext cx="1840230" cy="608330"/>
          </a:xfrm>
          <a:custGeom>
            <a:avLst/>
            <a:gdLst>
              <a:gd name="rtl" fmla="*/ 166947 w 1698648"/>
              <a:gd name="rtt" fmla="*/ 21315 h 310800"/>
              <a:gd name="rtr" fmla="*/ 1712021 w 1698648"/>
              <a:gd name="rtb" fmla="*/ 290115 h 310800"/>
            </a:gdLst>
            <a:ahLst/>
            <a:cxnLst/>
            <a:rect l="rtl" t="rtt" r="rtr" b="rtb"/>
            <a:pathLst>
              <a:path w="1698648" h="310800">
                <a:moveTo>
                  <a:pt x="155400" y="0"/>
                </a:moveTo>
                <a:lnTo>
                  <a:pt x="1543248" y="0"/>
                </a:lnTo>
                <a:cubicBezTo>
                  <a:pt x="1629075" y="0"/>
                  <a:pt x="1698648" y="69573"/>
                  <a:pt x="1698648" y="155400"/>
                </a:cubicBezTo>
                <a:cubicBezTo>
                  <a:pt x="1698648" y="241227"/>
                  <a:pt x="1629075" y="310800"/>
                  <a:pt x="1543248" y="310800"/>
                </a:cubicBezTo>
                <a:lnTo>
                  <a:pt x="155400" y="310800"/>
                </a:lnTo>
                <a:cubicBezTo>
                  <a:pt x="69573" y="310800"/>
                  <a:pt x="0" y="241227"/>
                  <a:pt x="0" y="155400"/>
                </a:cubicBezTo>
                <a:cubicBezTo>
                  <a:pt x="0" y="69573"/>
                  <a:pt x="69573" y="0"/>
                  <a:pt x="155400" y="0"/>
                </a:cubicBezTo>
                <a:close/>
              </a:path>
            </a:pathLst>
          </a:custGeom>
          <a:solidFill>
            <a:srgbClr val="FFFFFF"/>
          </a:solidFill>
          <a:ln w="4200" cap="flat">
            <a:solidFill>
              <a:srgbClr val="788C8C"/>
            </a:solidFill>
            <a:round/>
          </a:ln>
        </p:spPr>
        <p:txBody>
          <a:bodyPr wrap="square" lIns="0" tIns="0" rIns="0" bIns="0" rtlCol="0" anchor="ctr"/>
          <a:lstStyle/>
          <a:p>
            <a:pPr algn="l">
              <a:lnSpc>
                <a:spcPts val="1150"/>
              </a:lnSpc>
            </a:pPr>
            <a:endParaRPr lang="en-US" altLang="zh-CN" sz="2400"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endParaRPr lang="en-US" altLang="zh-CN"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r>
              <a:rPr lang="en-US" altLang="zh-CN"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rPr>
              <a:t>实现前后端</a:t>
            </a:r>
          </a:p>
          <a:p>
            <a:pPr algn="l">
              <a:lnSpc>
                <a:spcPts val="1150"/>
              </a:lnSpc>
            </a:pPr>
            <a:endParaRPr lang="en-US" altLang="zh-CN"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r>
              <a:rPr lang="en-US" altLang="zh-CN" kern="100">
                <a:solidFill>
                  <a:srgbClr val="000000"/>
                </a:solidFill>
                <a:latin typeface="微软雅黑" panose="020B0503020204020204" charset="-122"/>
                <a:ea typeface="微软雅黑" panose="020B0503020204020204" charset="-122"/>
                <a:cs typeface="微软雅黑" panose="020B0503020204020204" charset="-122"/>
                <a:sym typeface="Times New Roman" panose="02020603050405020304"/>
              </a:rPr>
              <a:t>数据交互</a:t>
            </a:r>
            <a:endParaRPr lang="en-US" altLang="zh-CN" kern="100">
              <a:latin typeface="微软雅黑" panose="020B0503020204020204" charset="-122"/>
              <a:ea typeface="微软雅黑" panose="020B0503020204020204" charset="-122"/>
              <a:cs typeface="微软雅黑" panose="020B0503020204020204" charset="-122"/>
              <a:sym typeface="Times New Roman" panose="02020603050405020304"/>
            </a:endParaRPr>
          </a:p>
          <a:p>
            <a:pPr algn="l">
              <a:lnSpc>
                <a:spcPts val="1150"/>
              </a:lnSpc>
            </a:pPr>
            <a:r>
              <a:rPr lang="en-US" altLang="zh-CN" kern="100">
                <a:latin typeface="微软雅黑" panose="020B0503020204020204" charset="-122"/>
                <a:ea typeface="微软雅黑" panose="020B0503020204020204" charset="-122"/>
                <a:cs typeface="微软雅黑" panose="020B0503020204020204" charset="-122"/>
                <a:sym typeface="Times New Roman" panose="02020603050405020304"/>
              </a:rPr>
              <a:t> </a:t>
            </a:r>
          </a:p>
        </p:txBody>
      </p:sp>
      <p:sp>
        <p:nvSpPr>
          <p:cNvPr id="71" name="Summary">
            <a:extLst>
              <a:ext uri="{FF2B5EF4-FFF2-40B4-BE49-F238E27FC236}">
                <a16:creationId xmlns:a16="http://schemas.microsoft.com/office/drawing/2014/main" id="{F6393150-9DB8-4D6E-83C0-1561C9190FDF}"/>
              </a:ext>
            </a:extLst>
          </p:cNvPr>
          <p:cNvSpPr/>
          <p:nvPr/>
        </p:nvSpPr>
        <p:spPr>
          <a:xfrm>
            <a:off x="1863725" y="3616325"/>
            <a:ext cx="294005" cy="852805"/>
          </a:xfrm>
          <a:custGeom>
            <a:avLst/>
            <a:gdLst/>
            <a:ahLst/>
            <a:cxnLst/>
            <a:rect l="0" t="0" r="0" b="0"/>
            <a:pathLst>
              <a:path w="50400" h="716496" fill="none">
                <a:moveTo>
                  <a:pt x="50400" y="0"/>
                </a:moveTo>
                <a:cubicBezTo>
                  <a:pt x="50400" y="0"/>
                  <a:pt x="28395" y="-924"/>
                  <a:pt x="22653" y="80861"/>
                </a:cubicBezTo>
                <a:cubicBezTo>
                  <a:pt x="16911" y="162646"/>
                  <a:pt x="30703" y="214058"/>
                  <a:pt x="25821" y="278630"/>
                </a:cubicBezTo>
                <a:cubicBezTo>
                  <a:pt x="24693" y="293558"/>
                  <a:pt x="22706" y="305839"/>
                  <a:pt x="20318" y="315899"/>
                </a:cubicBezTo>
                <a:cubicBezTo>
                  <a:pt x="12928" y="347036"/>
                  <a:pt x="13105" y="369318"/>
                  <a:pt x="20353" y="400488"/>
                </a:cubicBezTo>
                <a:cubicBezTo>
                  <a:pt x="22693" y="410552"/>
                  <a:pt x="24656" y="422887"/>
                  <a:pt x="25821" y="437960"/>
                </a:cubicBezTo>
                <a:cubicBezTo>
                  <a:pt x="30961" y="504456"/>
                  <a:pt x="16759" y="554229"/>
                  <a:pt x="22653" y="635728"/>
                </a:cubicBezTo>
                <a:cubicBezTo>
                  <a:pt x="28548" y="717227"/>
                  <a:pt x="50400" y="716496"/>
                  <a:pt x="50400" y="716496"/>
                </a:cubicBezTo>
              </a:path>
            </a:pathLst>
          </a:custGeom>
          <a:solidFill>
            <a:srgbClr val="788C8C"/>
          </a:solidFill>
          <a:ln w="4200" cap="flat">
            <a:solidFill>
              <a:srgbClr val="788C8C"/>
            </a:solidFill>
            <a:round/>
          </a:ln>
        </p:spPr>
      </p:sp>
      <p:sp>
        <p:nvSpPr>
          <p:cNvPr id="72" name="SubTopic">
            <a:extLst>
              <a:ext uri="{FF2B5EF4-FFF2-40B4-BE49-F238E27FC236}">
                <a16:creationId xmlns:a16="http://schemas.microsoft.com/office/drawing/2014/main" id="{B18EAACA-BBFE-407C-85B6-912345B36BC9}"/>
              </a:ext>
            </a:extLst>
          </p:cNvPr>
          <p:cNvSpPr/>
          <p:nvPr/>
        </p:nvSpPr>
        <p:spPr>
          <a:xfrm>
            <a:off x="10685145" y="3590290"/>
            <a:ext cx="1280160" cy="814705"/>
          </a:xfrm>
          <a:custGeom>
            <a:avLst/>
            <a:gdLst>
              <a:gd name="rtl" fmla="*/ 31920 w 1086960"/>
              <a:gd name="rtt" fmla="*/ 11445 h 214620"/>
              <a:gd name="rtr" fmla="*/ 1076040 w 1086960"/>
              <a:gd name="rtb" fmla="*/ 202965 h 214620"/>
            </a:gdLst>
            <a:ahLst/>
            <a:cxnLst/>
            <a:rect l="rtl" t="rtt" r="rtr" b="rtb"/>
            <a:pathLst>
              <a:path w="1086960" h="214620" stroke="0">
                <a:moveTo>
                  <a:pt x="0" y="0"/>
                </a:moveTo>
                <a:lnTo>
                  <a:pt x="1086960" y="0"/>
                </a:lnTo>
                <a:lnTo>
                  <a:pt x="1086960" y="214620"/>
                </a:lnTo>
                <a:lnTo>
                  <a:pt x="0" y="214620"/>
                </a:lnTo>
                <a:lnTo>
                  <a:pt x="0" y="0"/>
                </a:lnTo>
                <a:close/>
              </a:path>
              <a:path w="1086960" h="214620" fill="none">
                <a:moveTo>
                  <a:pt x="0" y="214620"/>
                </a:moveTo>
                <a:lnTo>
                  <a:pt x="1086960" y="214620"/>
                </a:lnTo>
              </a:path>
            </a:pathLst>
          </a:custGeom>
          <a:noFill/>
          <a:ln w="4200" cap="flat">
            <a:solidFill>
              <a:srgbClr val="616A70"/>
            </a:solidFill>
            <a:round/>
          </a:ln>
        </p:spPr>
        <p:txBody>
          <a:bodyPr wrap="square" lIns="0" tIns="0" rIns="0" bIns="0" rtlCol="0" anchor="ctr"/>
          <a:lstStyle/>
          <a:p>
            <a:pPr algn="ctr">
              <a:lnSpc>
                <a:spcPts val="1150"/>
              </a:lnSpc>
            </a:pPr>
            <a:r>
              <a:rPr lang="en-US" altLang="zh-CN" kern="100" dirty="0" err="1">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服务器配</a:t>
            </a:r>
            <a:endParaRPr lang="en-US" altLang="zh-CN" kern="100" dirty="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1150"/>
              </a:lnSpc>
            </a:pPr>
            <a:endParaRPr lang="en-US" altLang="zh-CN" kern="100" dirty="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1150"/>
              </a:lnSpc>
            </a:pPr>
            <a:r>
              <a:rPr lang="en-US" altLang="zh-CN" kern="100" dirty="0" err="1">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置环境</a:t>
            </a:r>
            <a:endParaRPr lang="en-US" altLang="zh-CN" kern="100" dirty="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p:txBody>
      </p:sp>
      <p:sp>
        <p:nvSpPr>
          <p:cNvPr id="73" name="MMConnector">
            <a:extLst>
              <a:ext uri="{FF2B5EF4-FFF2-40B4-BE49-F238E27FC236}">
                <a16:creationId xmlns:a16="http://schemas.microsoft.com/office/drawing/2014/main" id="{62222860-DAC8-4E8B-94E4-DE0B98358B2A}"/>
              </a:ext>
            </a:extLst>
          </p:cNvPr>
          <p:cNvSpPr/>
          <p:nvPr/>
        </p:nvSpPr>
        <p:spPr>
          <a:xfrm>
            <a:off x="10304780" y="4151630"/>
            <a:ext cx="855980" cy="502920"/>
          </a:xfrm>
          <a:custGeom>
            <a:avLst/>
            <a:gdLst/>
            <a:ahLst/>
            <a:cxnLst/>
            <a:rect l="0" t="0" r="0" b="0"/>
            <a:pathLst>
              <a:path w="126000" h="107310" fill="none">
                <a:moveTo>
                  <a:pt x="-63000" y="-53655"/>
                </a:moveTo>
                <a:lnTo>
                  <a:pt x="-41160" y="-53655"/>
                </a:lnTo>
                <a:cubicBezTo>
                  <a:pt x="-41160" y="10731"/>
                  <a:pt x="504" y="53655"/>
                  <a:pt x="63000" y="53655"/>
                </a:cubicBezTo>
              </a:path>
            </a:pathLst>
          </a:custGeom>
          <a:noFill/>
          <a:ln w="4200" cap="rnd">
            <a:solidFill>
              <a:srgbClr val="616A70"/>
            </a:solidFill>
            <a:round/>
          </a:ln>
        </p:spPr>
      </p:sp>
      <p:sp>
        <p:nvSpPr>
          <p:cNvPr id="74" name="MMConnector">
            <a:extLst>
              <a:ext uri="{FF2B5EF4-FFF2-40B4-BE49-F238E27FC236}">
                <a16:creationId xmlns:a16="http://schemas.microsoft.com/office/drawing/2014/main" id="{262196E6-ABF5-48D8-A207-7796CEF5E5C1}"/>
              </a:ext>
            </a:extLst>
          </p:cNvPr>
          <p:cNvSpPr/>
          <p:nvPr/>
        </p:nvSpPr>
        <p:spPr>
          <a:xfrm>
            <a:off x="8695690" y="2388235"/>
            <a:ext cx="1117600" cy="760730"/>
          </a:xfrm>
          <a:custGeom>
            <a:avLst/>
            <a:gdLst/>
            <a:ahLst/>
            <a:cxnLst/>
            <a:rect l="0" t="0" r="0" b="0"/>
            <a:pathLst>
              <a:path w="622829" h="133897" fill="none">
                <a:moveTo>
                  <a:pt x="-85469" y="-35794"/>
                </a:moveTo>
                <a:cubicBezTo>
                  <a:pt x="44664" y="-120057"/>
                  <a:pt x="263403" y="-169691"/>
                  <a:pt x="537360" y="-169691"/>
                </a:cubicBezTo>
              </a:path>
            </a:pathLst>
          </a:custGeom>
          <a:noFill/>
          <a:ln w="6000" cap="rnd">
            <a:solidFill>
              <a:srgbClr val="454545"/>
            </a:solidFill>
            <a:round/>
          </a:ln>
        </p:spPr>
      </p:sp>
      <p:sp>
        <p:nvSpPr>
          <p:cNvPr id="75" name="MainTopic">
            <a:extLst>
              <a:ext uri="{FF2B5EF4-FFF2-40B4-BE49-F238E27FC236}">
                <a16:creationId xmlns:a16="http://schemas.microsoft.com/office/drawing/2014/main" id="{8549E249-54A7-481F-AA4D-4737B1913EB8}"/>
              </a:ext>
            </a:extLst>
          </p:cNvPr>
          <p:cNvSpPr/>
          <p:nvPr/>
        </p:nvSpPr>
        <p:spPr>
          <a:xfrm>
            <a:off x="7332027" y="5163344"/>
            <a:ext cx="1880235" cy="650875"/>
          </a:xfrm>
          <a:custGeom>
            <a:avLst/>
            <a:gdLst/>
            <a:ahLst/>
            <a:cxnLst/>
            <a:rect l="0" t="0" r="0" b="0"/>
            <a:pathLst>
              <a:path w="745834" h="285550">
                <a:moveTo>
                  <a:pt x="142775" y="0"/>
                </a:moveTo>
                <a:lnTo>
                  <a:pt x="603059" y="0"/>
                </a:lnTo>
                <a:cubicBezTo>
                  <a:pt x="681913" y="0"/>
                  <a:pt x="745834" y="63920"/>
                  <a:pt x="745834" y="142775"/>
                </a:cubicBezTo>
                <a:cubicBezTo>
                  <a:pt x="745834" y="221629"/>
                  <a:pt x="681913" y="285550"/>
                  <a:pt x="603059" y="285550"/>
                </a:cubicBezTo>
                <a:lnTo>
                  <a:pt x="142775" y="285550"/>
                </a:lnTo>
                <a:cubicBezTo>
                  <a:pt x="63920" y="285550"/>
                  <a:pt x="0" y="221629"/>
                  <a:pt x="0" y="142775"/>
                </a:cubicBezTo>
                <a:cubicBezTo>
                  <a:pt x="0" y="63920"/>
                  <a:pt x="63920" y="0"/>
                  <a:pt x="142775" y="0"/>
                </a:cubicBezTo>
                <a:close/>
              </a:path>
            </a:pathLst>
          </a:custGeom>
          <a:solidFill>
            <a:srgbClr val="FFFFFF"/>
          </a:solidFill>
          <a:ln w="4200" cap="flat">
            <a:solidFill>
              <a:srgbClr val="616A70"/>
            </a:solidFill>
            <a:round/>
          </a:ln>
        </p:spPr>
      </p:sp>
      <p:sp>
        <p:nvSpPr>
          <p:cNvPr id="76" name="Text 71">
            <a:extLst>
              <a:ext uri="{FF2B5EF4-FFF2-40B4-BE49-F238E27FC236}">
                <a16:creationId xmlns:a16="http://schemas.microsoft.com/office/drawing/2014/main" id="{7B5FA298-139D-4C84-9F49-D66AD392C083}"/>
              </a:ext>
            </a:extLst>
          </p:cNvPr>
          <p:cNvSpPr txBox="1"/>
          <p:nvPr/>
        </p:nvSpPr>
        <p:spPr>
          <a:xfrm>
            <a:off x="8054339" y="5477668"/>
            <a:ext cx="741680" cy="292735"/>
          </a:xfrm>
          <a:prstGeom prst="rect">
            <a:avLst/>
          </a:prstGeom>
          <a:noFill/>
        </p:spPr>
        <p:txBody>
          <a:bodyPr wrap="square" lIns="0" tIns="0" rIns="0" bIns="0" rtlCol="0" anchor="ctr"/>
          <a:lstStyle/>
          <a:p>
            <a:pPr algn="ctr">
              <a:lnSpc>
                <a:spcPts val="550"/>
              </a:lnSpc>
            </a:pPr>
            <a:endPar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endParaRPr>
          </a:p>
          <a:p>
            <a:pPr algn="ctr">
              <a:lnSpc>
                <a:spcPts val="550"/>
              </a:lnSpc>
            </a:pPr>
            <a:r>
              <a:rPr lang="en-US" altLang="zh-CN" kern="100">
                <a:solidFill>
                  <a:srgbClr val="303030"/>
                </a:solidFill>
                <a:latin typeface="微软雅黑" panose="020B0503020204020204" charset="-122"/>
                <a:ea typeface="微软雅黑" panose="020B0503020204020204" charset="-122"/>
                <a:cs typeface="微软雅黑" panose="020B0503020204020204" charset="-122"/>
                <a:sym typeface="Times New Roman" panose="02020603050405020304"/>
              </a:rPr>
              <a:t>JSP</a:t>
            </a:r>
            <a:endParaRPr lang="en-US" altLang="zh-CN" kern="100">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78" name="MMConnector">
            <a:extLst>
              <a:ext uri="{FF2B5EF4-FFF2-40B4-BE49-F238E27FC236}">
                <a16:creationId xmlns:a16="http://schemas.microsoft.com/office/drawing/2014/main" id="{41A11430-FC70-427A-BC2D-14162E4037D1}"/>
              </a:ext>
            </a:extLst>
          </p:cNvPr>
          <p:cNvSpPr/>
          <p:nvPr/>
        </p:nvSpPr>
        <p:spPr>
          <a:xfrm>
            <a:off x="9574846" y="5673732"/>
            <a:ext cx="1452881" cy="426720"/>
          </a:xfrm>
          <a:custGeom>
            <a:avLst/>
            <a:gdLst/>
            <a:ahLst/>
            <a:cxnLst/>
            <a:rect l="0" t="0" r="0" b="0"/>
            <a:pathLst>
              <a:path w="126000" h="107310" fill="none">
                <a:moveTo>
                  <a:pt x="-63000" y="-53655"/>
                </a:moveTo>
                <a:lnTo>
                  <a:pt x="-41160" y="-53655"/>
                </a:lnTo>
                <a:cubicBezTo>
                  <a:pt x="-41160" y="10731"/>
                  <a:pt x="504" y="53655"/>
                  <a:pt x="63000" y="53655"/>
                </a:cubicBezTo>
              </a:path>
            </a:pathLst>
          </a:custGeom>
          <a:noFill/>
          <a:ln w="4200" cap="rnd">
            <a:solidFill>
              <a:srgbClr val="616A70"/>
            </a:solidFill>
            <a:round/>
          </a:ln>
        </p:spPr>
      </p:sp>
      <p:pic>
        <p:nvPicPr>
          <p:cNvPr id="79" name="图片 78" descr="jsp">
            <a:extLst>
              <a:ext uri="{FF2B5EF4-FFF2-40B4-BE49-F238E27FC236}">
                <a16:creationId xmlns:a16="http://schemas.microsoft.com/office/drawing/2014/main" id="{34340513-6BC9-44C7-849C-B1364EC75237}"/>
              </a:ext>
            </a:extLst>
          </p:cNvPr>
          <p:cNvPicPr>
            <a:picLocks noChangeAspect="1"/>
          </p:cNvPicPr>
          <p:nvPr/>
        </p:nvPicPr>
        <p:blipFill>
          <a:blip r:embed="rId10"/>
          <a:stretch>
            <a:fillRect/>
          </a:stretch>
        </p:blipFill>
        <p:spPr>
          <a:xfrm>
            <a:off x="7482045" y="5244623"/>
            <a:ext cx="525780" cy="525780"/>
          </a:xfrm>
          <a:prstGeom prst="rect">
            <a:avLst/>
          </a:prstGeom>
        </p:spPr>
      </p:pic>
      <p:sp>
        <p:nvSpPr>
          <p:cNvPr id="80" name="MMConnector">
            <a:extLst>
              <a:ext uri="{FF2B5EF4-FFF2-40B4-BE49-F238E27FC236}">
                <a16:creationId xmlns:a16="http://schemas.microsoft.com/office/drawing/2014/main" id="{A21884DD-3B6F-4502-A45D-82099B9DA693}"/>
              </a:ext>
            </a:extLst>
          </p:cNvPr>
          <p:cNvSpPr/>
          <p:nvPr/>
        </p:nvSpPr>
        <p:spPr>
          <a:xfrm>
            <a:off x="6408101" y="4368800"/>
            <a:ext cx="1570355" cy="1787525"/>
          </a:xfrm>
          <a:custGeom>
            <a:avLst/>
            <a:gdLst/>
            <a:ahLst/>
            <a:cxnLst/>
            <a:rect l="0" t="0" r="0" b="0"/>
            <a:pathLst>
              <a:path w="517612" h="560761" fill="none">
                <a:moveTo>
                  <a:pt x="-141460" y="-197432"/>
                </a:moveTo>
                <a:cubicBezTo>
                  <a:pt x="-94323" y="144836"/>
                  <a:pt x="101181" y="363329"/>
                  <a:pt x="376152" y="363329"/>
                </a:cubicBezTo>
              </a:path>
            </a:pathLst>
          </a:custGeom>
          <a:noFill/>
          <a:ln w="4200" cap="rnd">
            <a:solidFill>
              <a:srgbClr val="616A70"/>
            </a:solidFill>
            <a:round/>
          </a:ln>
        </p:spPr>
      </p:sp>
      <p:sp>
        <p:nvSpPr>
          <p:cNvPr id="2" name="文本框 1">
            <a:extLst>
              <a:ext uri="{FF2B5EF4-FFF2-40B4-BE49-F238E27FC236}">
                <a16:creationId xmlns:a16="http://schemas.microsoft.com/office/drawing/2014/main" id="{E9F3FDF1-23A6-48F6-9A85-101E5BE5DFB0}"/>
              </a:ext>
            </a:extLst>
          </p:cNvPr>
          <p:cNvSpPr txBox="1"/>
          <p:nvPr/>
        </p:nvSpPr>
        <p:spPr>
          <a:xfrm>
            <a:off x="9444990" y="5599768"/>
            <a:ext cx="2755900" cy="280974"/>
          </a:xfrm>
          <a:prstGeom prst="rect">
            <a:avLst/>
          </a:prstGeom>
          <a:noFill/>
        </p:spPr>
        <p:txBody>
          <a:bodyPr wrap="square" rtlCol="0">
            <a:spAutoFit/>
          </a:bodyPr>
          <a:lstStyle/>
          <a:p>
            <a:pPr algn="ctr">
              <a:lnSpc>
                <a:spcPts val="1150"/>
              </a:lnSpc>
            </a:pPr>
            <a:r>
              <a:rPr lang="zh-CN" altLang="en-US" kern="100" dirty="0">
                <a:solidFill>
                  <a:srgbClr val="303030"/>
                </a:solidFill>
                <a:latin typeface="微软雅黑" panose="020B0503020204020204" charset="-122"/>
                <a:ea typeface="微软雅黑" panose="020B0503020204020204" charset="-122"/>
              </a:rPr>
              <a:t>开发动态网页技术</a:t>
            </a:r>
          </a:p>
        </p:txBody>
      </p:sp>
    </p:spTree>
    <p:extLst>
      <p:ext uri="{BB962C8B-B14F-4D97-AF65-F5344CB8AC3E}">
        <p14:creationId xmlns:p14="http://schemas.microsoft.com/office/powerpoint/2010/main" val="12952996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0" presetClass="entr" presetSubtype="0" accel="5000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Scale>
                                      <p:cBhvr>
                                        <p:cTn id="17" dur="500" fill="hold">
                                          <p:stCondLst>
                                            <p:cond delay="0"/>
                                          </p:stCondLst>
                                        </p:cTn>
                                        <p:tgtEl>
                                          <p:spTgt spid="43"/>
                                        </p:tgtEl>
                                      </p:cBhvr>
                                      <p:from x="0" y="0"/>
                                      <p:to x="100000" y="100000"/>
                                    </p:animScale>
                                    <p:anim to="" calcmode="lin" valueType="num">
                                      <p:cBhvr>
                                        <p:cTn id="18" dur="500" fill="hold">
                                          <p:stCondLst>
                                            <p:cond delay="0"/>
                                          </p:stCondLst>
                                        </p:cTn>
                                        <p:tgtEl>
                                          <p:spTgt spid="43"/>
                                        </p:tgtEl>
                                        <p:attrNameLst>
                                          <p:attrName>ppt_y</p:attrName>
                                        </p:attrNameLst>
                                      </p:cBhvr>
                                      <p:tavLst>
                                        <p:tav tm="0">
                                          <p:val>
                                            <p:strVal val="#ppt_y-0.5"/>
                                          </p:val>
                                        </p:tav>
                                        <p:tav tm="100000">
                                          <p:val>
                                            <p:fltVal val="0.49995"/>
                                          </p:val>
                                        </p:tav>
                                      </p:tavLst>
                                    </p:anim>
                                    <p:animEffect filter="fade">
                                      <p:cBhvr>
                                        <p:cTn id="19" dur="500">
                                          <p:stCondLst>
                                            <p:cond delay="0"/>
                                          </p:stCondLst>
                                        </p:cTn>
                                        <p:tgtEl>
                                          <p:spTgt spid="43"/>
                                        </p:tgtEl>
                                      </p:cBhvr>
                                    </p:animEffect>
                                    <p:anim to="" calcmode="lin" valueType="num">
                                      <p:cBhvr>
                                        <p:cTn id="20" dur="500" fill="hold">
                                          <p:stCondLst>
                                            <p:cond delay="0"/>
                                          </p:stCondLst>
                                        </p:cTn>
                                        <p:tgtEl>
                                          <p:spTgt spid="43"/>
                                        </p:tgtEl>
                                        <p:attrNameLst>
                                          <p:attrName>ppt_x</p:attrName>
                                        </p:attrNameLst>
                                      </p:cBhvr>
                                      <p:tavLst>
                                        <p:tav tm="0">
                                          <p:val>
                                            <p:fltVal val="0.578"/>
                                          </p:val>
                                        </p:tav>
                                        <p:tav tm="100000">
                                          <p:val>
                                            <p:fltVal val="0.48091"/>
                                          </p:val>
                                        </p:tav>
                                      </p:tavLst>
                                    </p:anim>
                                  </p:childTnLst>
                                </p:cTn>
                              </p:par>
                              <p:par>
                                <p:cTn id="21" presetID="14" presetClass="entr" presetSubtype="1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randombar(horizontal)">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0"/>
                                        </p:tgtEl>
                                        <p:attrNameLst>
                                          <p:attrName>style.visibility</p:attrName>
                                        </p:attrNameLst>
                                      </p:cBhvr>
                                      <p:to>
                                        <p:strVal val="visible"/>
                                      </p:to>
                                    </p:set>
                                    <p:anim calcmode="lin" valueType="num">
                                      <p:cBhvr additive="base">
                                        <p:cTn id="28" dur="500" fill="hold"/>
                                        <p:tgtEl>
                                          <p:spTgt spid="80"/>
                                        </p:tgtEl>
                                        <p:attrNameLst>
                                          <p:attrName>ppt_x</p:attrName>
                                        </p:attrNameLst>
                                      </p:cBhvr>
                                      <p:tavLst>
                                        <p:tav tm="0">
                                          <p:val>
                                            <p:strVal val="#ppt_x"/>
                                          </p:val>
                                        </p:tav>
                                        <p:tav tm="100000">
                                          <p:val>
                                            <p:strVal val="#ppt_x"/>
                                          </p:val>
                                        </p:tav>
                                      </p:tavLst>
                                    </p:anim>
                                    <p:anim calcmode="lin" valueType="num">
                                      <p:cBhvr additive="base">
                                        <p:cTn id="29" dur="500" fill="hold"/>
                                        <p:tgtEl>
                                          <p:spTgt spid="8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additive="base">
                                        <p:cTn id="32" dur="500" fill="hold"/>
                                        <p:tgtEl>
                                          <p:spTgt spid="75"/>
                                        </p:tgtEl>
                                        <p:attrNameLst>
                                          <p:attrName>ppt_x</p:attrName>
                                        </p:attrNameLst>
                                      </p:cBhvr>
                                      <p:tavLst>
                                        <p:tav tm="0">
                                          <p:val>
                                            <p:strVal val="#ppt_x"/>
                                          </p:val>
                                        </p:tav>
                                        <p:tav tm="100000">
                                          <p:val>
                                            <p:strVal val="#ppt_x"/>
                                          </p:val>
                                        </p:tav>
                                      </p:tavLst>
                                    </p:anim>
                                    <p:anim calcmode="lin" valueType="num">
                                      <p:cBhvr additive="base">
                                        <p:cTn id="33" dur="500" fill="hold"/>
                                        <p:tgtEl>
                                          <p:spTgt spid="75"/>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 presetClass="entr" presetSubtype="4" fill="hold" nodeType="after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additive="base">
                                        <p:cTn id="37" dur="500" fill="hold"/>
                                        <p:tgtEl>
                                          <p:spTgt spid="79"/>
                                        </p:tgtEl>
                                        <p:attrNameLst>
                                          <p:attrName>ppt_x</p:attrName>
                                        </p:attrNameLst>
                                      </p:cBhvr>
                                      <p:tavLst>
                                        <p:tav tm="0">
                                          <p:val>
                                            <p:strVal val="#ppt_x"/>
                                          </p:val>
                                        </p:tav>
                                        <p:tav tm="100000">
                                          <p:val>
                                            <p:strVal val="#ppt_x"/>
                                          </p:val>
                                        </p:tav>
                                      </p:tavLst>
                                    </p:anim>
                                    <p:anim calcmode="lin" valueType="num">
                                      <p:cBhvr additive="base">
                                        <p:cTn id="38" dur="500" fill="hold"/>
                                        <p:tgtEl>
                                          <p:spTgt spid="7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anim calcmode="lin" valueType="num">
                                      <p:cBhvr additive="base">
                                        <p:cTn id="41" dur="500" fill="hold"/>
                                        <p:tgtEl>
                                          <p:spTgt spid="76"/>
                                        </p:tgtEl>
                                        <p:attrNameLst>
                                          <p:attrName>ppt_x</p:attrName>
                                        </p:attrNameLst>
                                      </p:cBhvr>
                                      <p:tavLst>
                                        <p:tav tm="0">
                                          <p:val>
                                            <p:strVal val="#ppt_x"/>
                                          </p:val>
                                        </p:tav>
                                        <p:tav tm="100000">
                                          <p:val>
                                            <p:strVal val="#ppt_x"/>
                                          </p:val>
                                        </p:tav>
                                      </p:tavLst>
                                    </p:anim>
                                    <p:anim calcmode="lin" valueType="num">
                                      <p:cBhvr additive="base">
                                        <p:cTn id="42" dur="500" fill="hold"/>
                                        <p:tgtEl>
                                          <p:spTgt spid="76"/>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2" presetClass="entr" presetSubtype="4" fill="hold" nodeType="afterEffect">
                                  <p:stCondLst>
                                    <p:cond delay="0"/>
                                  </p:stCondLst>
                                  <p:childTnLst>
                                    <p:set>
                                      <p:cBhvr>
                                        <p:cTn id="45" dur="1" fill="hold">
                                          <p:stCondLst>
                                            <p:cond delay="0"/>
                                          </p:stCondLst>
                                        </p:cTn>
                                        <p:tgtEl>
                                          <p:spTgt spid="78"/>
                                        </p:tgtEl>
                                        <p:attrNameLst>
                                          <p:attrName>style.visibility</p:attrName>
                                        </p:attrNameLst>
                                      </p:cBhvr>
                                      <p:to>
                                        <p:strVal val="visible"/>
                                      </p:to>
                                    </p:set>
                                    <p:anim calcmode="lin" valueType="num">
                                      <p:cBhvr additive="base">
                                        <p:cTn id="46" dur="500" fill="hold"/>
                                        <p:tgtEl>
                                          <p:spTgt spid="78"/>
                                        </p:tgtEl>
                                        <p:attrNameLst>
                                          <p:attrName>ppt_x</p:attrName>
                                        </p:attrNameLst>
                                      </p:cBhvr>
                                      <p:tavLst>
                                        <p:tav tm="0">
                                          <p:val>
                                            <p:strVal val="#ppt_x"/>
                                          </p:val>
                                        </p:tav>
                                        <p:tav tm="100000">
                                          <p:val>
                                            <p:strVal val="#ppt_x"/>
                                          </p:val>
                                        </p:tav>
                                      </p:tavLst>
                                    </p:anim>
                                    <p:anim calcmode="lin" valueType="num">
                                      <p:cBhvr additive="base">
                                        <p:cTn id="47" dur="500" fill="hold"/>
                                        <p:tgtEl>
                                          <p:spTgt spid="78"/>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 calcmode="lin" valueType="num">
                                      <p:cBhvr additive="base">
                                        <p:cTn id="56" dur="500" fill="hold"/>
                                        <p:tgtEl>
                                          <p:spTgt spid="63"/>
                                        </p:tgtEl>
                                        <p:attrNameLst>
                                          <p:attrName>ppt_x</p:attrName>
                                        </p:attrNameLst>
                                      </p:cBhvr>
                                      <p:tavLst>
                                        <p:tav tm="0">
                                          <p:val>
                                            <p:strVal val="#ppt_x"/>
                                          </p:val>
                                        </p:tav>
                                        <p:tav tm="100000">
                                          <p:val>
                                            <p:strVal val="#ppt_x"/>
                                          </p:val>
                                        </p:tav>
                                      </p:tavLst>
                                    </p:anim>
                                    <p:anim calcmode="lin" valueType="num">
                                      <p:cBhvr additive="base">
                                        <p:cTn id="57" dur="500" fill="hold"/>
                                        <p:tgtEl>
                                          <p:spTgt spid="63"/>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2" presetClass="entr" presetSubtype="4" fill="hold" nodeType="after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additive="base">
                                        <p:cTn id="65" dur="500" fill="hold"/>
                                        <p:tgtEl>
                                          <p:spTgt spid="58"/>
                                        </p:tgtEl>
                                        <p:attrNameLst>
                                          <p:attrName>ppt_x</p:attrName>
                                        </p:attrNameLst>
                                      </p:cBhvr>
                                      <p:tavLst>
                                        <p:tav tm="0">
                                          <p:val>
                                            <p:strVal val="#ppt_x"/>
                                          </p:val>
                                        </p:tav>
                                        <p:tav tm="100000">
                                          <p:val>
                                            <p:strVal val="#ppt_x"/>
                                          </p:val>
                                        </p:tav>
                                      </p:tavLst>
                                    </p:anim>
                                    <p:anim calcmode="lin" valueType="num">
                                      <p:cBhvr additive="base">
                                        <p:cTn id="66" dur="500" fill="hold"/>
                                        <p:tgtEl>
                                          <p:spTgt spid="5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anim calcmode="lin" valueType="num">
                                      <p:cBhvr additive="base">
                                        <p:cTn id="69" dur="500" fill="hold"/>
                                        <p:tgtEl>
                                          <p:spTgt spid="59"/>
                                        </p:tgtEl>
                                        <p:attrNameLst>
                                          <p:attrName>ppt_x</p:attrName>
                                        </p:attrNameLst>
                                      </p:cBhvr>
                                      <p:tavLst>
                                        <p:tav tm="0">
                                          <p:val>
                                            <p:strVal val="#ppt_x"/>
                                          </p:val>
                                        </p:tav>
                                        <p:tav tm="100000">
                                          <p:val>
                                            <p:strVal val="#ppt_x"/>
                                          </p:val>
                                        </p:tav>
                                      </p:tavLst>
                                    </p:anim>
                                    <p:anim calcmode="lin" valueType="num">
                                      <p:cBhvr additive="base">
                                        <p:cTn id="7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500" fill="hold"/>
                                        <p:tgtEl>
                                          <p:spTgt spid="64"/>
                                        </p:tgtEl>
                                        <p:attrNameLst>
                                          <p:attrName>ppt_x</p:attrName>
                                        </p:attrNameLst>
                                      </p:cBhvr>
                                      <p:tavLst>
                                        <p:tav tm="0">
                                          <p:val>
                                            <p:strVal val="#ppt_x"/>
                                          </p:val>
                                        </p:tav>
                                        <p:tav tm="100000">
                                          <p:val>
                                            <p:strVal val="#ppt_x"/>
                                          </p:val>
                                        </p:tav>
                                      </p:tavLst>
                                    </p:anim>
                                    <p:anim calcmode="lin" valueType="num">
                                      <p:cBhvr additive="base">
                                        <p:cTn id="76" dur="500" fill="hold"/>
                                        <p:tgtEl>
                                          <p:spTgt spid="6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4"/>
                                        </p:tgtEl>
                                        <p:attrNameLst>
                                          <p:attrName>style.visibility</p:attrName>
                                        </p:attrNameLst>
                                      </p:cBhvr>
                                      <p:to>
                                        <p:strVal val="visible"/>
                                      </p:to>
                                    </p:set>
                                    <p:anim calcmode="lin" valueType="num">
                                      <p:cBhvr additive="base">
                                        <p:cTn id="79" dur="500" fill="hold"/>
                                        <p:tgtEl>
                                          <p:spTgt spid="54"/>
                                        </p:tgtEl>
                                        <p:attrNameLst>
                                          <p:attrName>ppt_x</p:attrName>
                                        </p:attrNameLst>
                                      </p:cBhvr>
                                      <p:tavLst>
                                        <p:tav tm="0">
                                          <p:val>
                                            <p:strVal val="#ppt_x"/>
                                          </p:val>
                                        </p:tav>
                                        <p:tav tm="100000">
                                          <p:val>
                                            <p:strVal val="#ppt_x"/>
                                          </p:val>
                                        </p:tav>
                                      </p:tavLst>
                                    </p:anim>
                                    <p:anim calcmode="lin" valueType="num">
                                      <p:cBhvr additive="base">
                                        <p:cTn id="80" dur="500" fill="hold"/>
                                        <p:tgtEl>
                                          <p:spTgt spid="54"/>
                                        </p:tgtEl>
                                        <p:attrNameLst>
                                          <p:attrName>ppt_y</p:attrName>
                                        </p:attrNameLst>
                                      </p:cBhvr>
                                      <p:tavLst>
                                        <p:tav tm="0">
                                          <p:val>
                                            <p:strVal val="1+#ppt_h/2"/>
                                          </p:val>
                                        </p:tav>
                                        <p:tav tm="100000">
                                          <p:val>
                                            <p:strVal val="#ppt_y"/>
                                          </p:val>
                                        </p:tav>
                                      </p:tavLst>
                                    </p:anim>
                                  </p:childTnLst>
                                </p:cTn>
                              </p:par>
                            </p:childTnLst>
                          </p:cTn>
                        </p:par>
                        <p:par>
                          <p:cTn id="81" fill="hold">
                            <p:stCondLst>
                              <p:cond delay="500"/>
                            </p:stCondLst>
                            <p:childTnLst>
                              <p:par>
                                <p:cTn id="82" presetID="2" presetClass="entr" presetSubtype="4" fill="hold" nodeType="afterEffect">
                                  <p:stCondLst>
                                    <p:cond delay="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ppt_x"/>
                                          </p:val>
                                        </p:tav>
                                        <p:tav tm="100000">
                                          <p:val>
                                            <p:strVal val="#ppt_x"/>
                                          </p:val>
                                        </p:tav>
                                      </p:tavLst>
                                    </p:anim>
                                    <p:anim calcmode="lin" valueType="num">
                                      <p:cBhvr additive="base">
                                        <p:cTn id="85" dur="500" fill="hold"/>
                                        <p:tgtEl>
                                          <p:spTgt spid="55"/>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blinds(horizontal)">
                                      <p:cBhvr>
                                        <p:cTn id="94" dur="500"/>
                                        <p:tgtEl>
                                          <p:spTgt spid="71"/>
                                        </p:tgtEl>
                                      </p:cBhvr>
                                    </p:animEffect>
                                  </p:childTnLst>
                                </p:cTn>
                              </p:par>
                              <p:par>
                                <p:cTn id="95" presetID="4" presetClass="entr" presetSubtype="16"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box(in)">
                                      <p:cBhvr>
                                        <p:cTn id="97" dur="20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62"/>
                                        </p:tgtEl>
                                        <p:attrNameLst>
                                          <p:attrName>style.visibility</p:attrName>
                                        </p:attrNameLst>
                                      </p:cBhvr>
                                      <p:to>
                                        <p:strVal val="visible"/>
                                      </p:to>
                                    </p:set>
                                    <p:anim calcmode="lin" valueType="num">
                                      <p:cBhvr additive="base">
                                        <p:cTn id="102" dur="500" fill="hold"/>
                                        <p:tgtEl>
                                          <p:spTgt spid="62"/>
                                        </p:tgtEl>
                                        <p:attrNameLst>
                                          <p:attrName>ppt_x</p:attrName>
                                        </p:attrNameLst>
                                      </p:cBhvr>
                                      <p:tavLst>
                                        <p:tav tm="0">
                                          <p:val>
                                            <p:strVal val="#ppt_x"/>
                                          </p:val>
                                        </p:tav>
                                        <p:tav tm="100000">
                                          <p:val>
                                            <p:strVal val="#ppt_x"/>
                                          </p:val>
                                        </p:tav>
                                      </p:tavLst>
                                    </p:anim>
                                    <p:anim calcmode="lin" valueType="num">
                                      <p:cBhvr additive="base">
                                        <p:cTn id="103" dur="500" fill="hold"/>
                                        <p:tgtEl>
                                          <p:spTgt spid="62"/>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51"/>
                                        </p:tgtEl>
                                        <p:attrNameLst>
                                          <p:attrName>style.visibility</p:attrName>
                                        </p:attrNameLst>
                                      </p:cBhvr>
                                      <p:to>
                                        <p:strVal val="visible"/>
                                      </p:to>
                                    </p:set>
                                    <p:anim calcmode="lin" valueType="num">
                                      <p:cBhvr additive="base">
                                        <p:cTn id="106" dur="500" fill="hold"/>
                                        <p:tgtEl>
                                          <p:spTgt spid="51"/>
                                        </p:tgtEl>
                                        <p:attrNameLst>
                                          <p:attrName>ppt_x</p:attrName>
                                        </p:attrNameLst>
                                      </p:cBhvr>
                                      <p:tavLst>
                                        <p:tav tm="0">
                                          <p:val>
                                            <p:strVal val="#ppt_x"/>
                                          </p:val>
                                        </p:tav>
                                        <p:tav tm="100000">
                                          <p:val>
                                            <p:strVal val="#ppt_x"/>
                                          </p:val>
                                        </p:tav>
                                      </p:tavLst>
                                    </p:anim>
                                    <p:anim calcmode="lin" valueType="num">
                                      <p:cBhvr additive="base">
                                        <p:cTn id="107" dur="500" fill="hold"/>
                                        <p:tgtEl>
                                          <p:spTgt spid="51"/>
                                        </p:tgtEl>
                                        <p:attrNameLst>
                                          <p:attrName>ppt_y</p:attrName>
                                        </p:attrNameLst>
                                      </p:cBhvr>
                                      <p:tavLst>
                                        <p:tav tm="0">
                                          <p:val>
                                            <p:strVal val="1+#ppt_h/2"/>
                                          </p:val>
                                        </p:tav>
                                        <p:tav tm="100000">
                                          <p:val>
                                            <p:strVal val="#ppt_y"/>
                                          </p:val>
                                        </p:tav>
                                      </p:tavLst>
                                    </p:anim>
                                  </p:childTnLst>
                                </p:cTn>
                              </p:par>
                            </p:childTnLst>
                          </p:cTn>
                        </p:par>
                        <p:par>
                          <p:cTn id="108" fill="hold">
                            <p:stCondLst>
                              <p:cond delay="500"/>
                            </p:stCondLst>
                            <p:childTnLst>
                              <p:par>
                                <p:cTn id="109" presetID="2" presetClass="entr" presetSubtype="4" fill="hold" nodeType="afterEffect">
                                  <p:stCondLst>
                                    <p:cond delay="0"/>
                                  </p:stCondLst>
                                  <p:childTnLst>
                                    <p:set>
                                      <p:cBhvr>
                                        <p:cTn id="110" dur="1" fill="hold">
                                          <p:stCondLst>
                                            <p:cond delay="0"/>
                                          </p:stCondLst>
                                        </p:cTn>
                                        <p:tgtEl>
                                          <p:spTgt spid="53"/>
                                        </p:tgtEl>
                                        <p:attrNameLst>
                                          <p:attrName>style.visibility</p:attrName>
                                        </p:attrNameLst>
                                      </p:cBhvr>
                                      <p:to>
                                        <p:strVal val="visible"/>
                                      </p:to>
                                    </p:set>
                                    <p:anim calcmode="lin" valueType="num">
                                      <p:cBhvr additive="base">
                                        <p:cTn id="111" dur="500" fill="hold"/>
                                        <p:tgtEl>
                                          <p:spTgt spid="53"/>
                                        </p:tgtEl>
                                        <p:attrNameLst>
                                          <p:attrName>ppt_x</p:attrName>
                                        </p:attrNameLst>
                                      </p:cBhvr>
                                      <p:tavLst>
                                        <p:tav tm="0">
                                          <p:val>
                                            <p:strVal val="#ppt_x"/>
                                          </p:val>
                                        </p:tav>
                                        <p:tav tm="100000">
                                          <p:val>
                                            <p:strVal val="#ppt_x"/>
                                          </p:val>
                                        </p:tav>
                                      </p:tavLst>
                                    </p:anim>
                                    <p:anim calcmode="lin" valueType="num">
                                      <p:cBhvr additive="base">
                                        <p:cTn id="112" dur="500" fill="hold"/>
                                        <p:tgtEl>
                                          <p:spTgt spid="53"/>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2"/>
                                        </p:tgtEl>
                                        <p:attrNameLst>
                                          <p:attrName>style.visibility</p:attrName>
                                        </p:attrNameLst>
                                      </p:cBhvr>
                                      <p:to>
                                        <p:strVal val="visible"/>
                                      </p:to>
                                    </p:set>
                                    <p:anim calcmode="lin" valueType="num">
                                      <p:cBhvr additive="base">
                                        <p:cTn id="115" dur="500" fill="hold"/>
                                        <p:tgtEl>
                                          <p:spTgt spid="52"/>
                                        </p:tgtEl>
                                        <p:attrNameLst>
                                          <p:attrName>ppt_x</p:attrName>
                                        </p:attrNameLst>
                                      </p:cBhvr>
                                      <p:tavLst>
                                        <p:tav tm="0">
                                          <p:val>
                                            <p:strVal val="#ppt_x"/>
                                          </p:val>
                                        </p:tav>
                                        <p:tav tm="100000">
                                          <p:val>
                                            <p:strVal val="#ppt_x"/>
                                          </p:val>
                                        </p:tav>
                                      </p:tavLst>
                                    </p:anim>
                                    <p:anim calcmode="lin" valueType="num">
                                      <p:cBhvr additive="base">
                                        <p:cTn id="116" dur="500" fill="hold"/>
                                        <p:tgtEl>
                                          <p:spTgt spid="52"/>
                                        </p:tgtEl>
                                        <p:attrNameLst>
                                          <p:attrName>ppt_y</p:attrName>
                                        </p:attrNameLst>
                                      </p:cBhvr>
                                      <p:tavLst>
                                        <p:tav tm="0">
                                          <p:val>
                                            <p:strVal val="1+#ppt_h/2"/>
                                          </p:val>
                                        </p:tav>
                                        <p:tav tm="100000">
                                          <p:val>
                                            <p:strVal val="#ppt_y"/>
                                          </p:val>
                                        </p:tav>
                                      </p:tavLst>
                                    </p:anim>
                                  </p:childTnLst>
                                </p:cTn>
                              </p:par>
                            </p:childTnLst>
                          </p:cTn>
                        </p:par>
                        <p:par>
                          <p:cTn id="117" fill="hold">
                            <p:stCondLst>
                              <p:cond delay="1000"/>
                            </p:stCondLst>
                            <p:childTnLst>
                              <p:par>
                                <p:cTn id="118" presetID="2" presetClass="entr" presetSubtype="4" fill="hold" nodeType="afterEffect">
                                  <p:stCondLst>
                                    <p:cond delay="0"/>
                                  </p:stCondLst>
                                  <p:childTnLst>
                                    <p:set>
                                      <p:cBhvr>
                                        <p:cTn id="119" dur="1" fill="hold">
                                          <p:stCondLst>
                                            <p:cond delay="0"/>
                                          </p:stCondLst>
                                        </p:cTn>
                                        <p:tgtEl>
                                          <p:spTgt spid="69"/>
                                        </p:tgtEl>
                                        <p:attrNameLst>
                                          <p:attrName>style.visibility</p:attrName>
                                        </p:attrNameLst>
                                      </p:cBhvr>
                                      <p:to>
                                        <p:strVal val="visible"/>
                                      </p:to>
                                    </p:set>
                                    <p:anim calcmode="lin" valueType="num">
                                      <p:cBhvr additive="base">
                                        <p:cTn id="120" dur="500" fill="hold"/>
                                        <p:tgtEl>
                                          <p:spTgt spid="69"/>
                                        </p:tgtEl>
                                        <p:attrNameLst>
                                          <p:attrName>ppt_x</p:attrName>
                                        </p:attrNameLst>
                                      </p:cBhvr>
                                      <p:tavLst>
                                        <p:tav tm="0">
                                          <p:val>
                                            <p:strVal val="#ppt_x"/>
                                          </p:val>
                                        </p:tav>
                                        <p:tav tm="100000">
                                          <p:val>
                                            <p:strVal val="#ppt_x"/>
                                          </p:val>
                                        </p:tav>
                                      </p:tavLst>
                                    </p:anim>
                                    <p:anim calcmode="lin" valueType="num">
                                      <p:cBhvr additive="base">
                                        <p:cTn id="121" dur="500" fill="hold"/>
                                        <p:tgtEl>
                                          <p:spTgt spid="69"/>
                                        </p:tgtEl>
                                        <p:attrNameLst>
                                          <p:attrName>ppt_y</p:attrName>
                                        </p:attrNameLst>
                                      </p:cBhvr>
                                      <p:tavLst>
                                        <p:tav tm="0">
                                          <p:val>
                                            <p:strVal val="1+#ppt_h/2"/>
                                          </p:val>
                                        </p:tav>
                                        <p:tav tm="100000">
                                          <p:val>
                                            <p:strVal val="#ppt_y"/>
                                          </p:val>
                                        </p:tav>
                                      </p:tavLst>
                                    </p:anim>
                                  </p:childTnLst>
                                </p:cTn>
                              </p:par>
                            </p:childTnLst>
                          </p:cTn>
                        </p:par>
                        <p:par>
                          <p:cTn id="122" fill="hold">
                            <p:stCondLst>
                              <p:cond delay="1500"/>
                            </p:stCondLst>
                            <p:childTnLst>
                              <p:par>
                                <p:cTn id="123" presetID="4" presetClass="entr" presetSubtype="16" fill="hold" grpId="0" nodeType="after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box(in)">
                                      <p:cBhvr>
                                        <p:cTn id="125" dur="2000"/>
                                        <p:tgtEl>
                                          <p:spTgt spid="68"/>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61"/>
                                        </p:tgtEl>
                                        <p:attrNameLst>
                                          <p:attrName>style.visibility</p:attrName>
                                        </p:attrNameLst>
                                      </p:cBhvr>
                                      <p:to>
                                        <p:strVal val="visible"/>
                                      </p:to>
                                    </p:set>
                                    <p:anim calcmode="lin" valueType="num">
                                      <p:cBhvr additive="base">
                                        <p:cTn id="130" dur="500" fill="hold"/>
                                        <p:tgtEl>
                                          <p:spTgt spid="61"/>
                                        </p:tgtEl>
                                        <p:attrNameLst>
                                          <p:attrName>ppt_x</p:attrName>
                                        </p:attrNameLst>
                                      </p:cBhvr>
                                      <p:tavLst>
                                        <p:tav tm="0">
                                          <p:val>
                                            <p:strVal val="#ppt_x"/>
                                          </p:val>
                                        </p:tav>
                                        <p:tav tm="100000">
                                          <p:val>
                                            <p:strVal val="#ppt_x"/>
                                          </p:val>
                                        </p:tav>
                                      </p:tavLst>
                                    </p:anim>
                                    <p:anim calcmode="lin" valueType="num">
                                      <p:cBhvr additive="base">
                                        <p:cTn id="131" dur="500" fill="hold"/>
                                        <p:tgtEl>
                                          <p:spTgt spid="61"/>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48"/>
                                        </p:tgtEl>
                                        <p:attrNameLst>
                                          <p:attrName>style.visibility</p:attrName>
                                        </p:attrNameLst>
                                      </p:cBhvr>
                                      <p:to>
                                        <p:strVal val="visible"/>
                                      </p:to>
                                    </p:set>
                                    <p:anim calcmode="lin" valueType="num">
                                      <p:cBhvr additive="base">
                                        <p:cTn id="134" dur="500" fill="hold"/>
                                        <p:tgtEl>
                                          <p:spTgt spid="48"/>
                                        </p:tgtEl>
                                        <p:attrNameLst>
                                          <p:attrName>ppt_x</p:attrName>
                                        </p:attrNameLst>
                                      </p:cBhvr>
                                      <p:tavLst>
                                        <p:tav tm="0">
                                          <p:val>
                                            <p:strVal val="#ppt_x"/>
                                          </p:val>
                                        </p:tav>
                                        <p:tav tm="100000">
                                          <p:val>
                                            <p:strVal val="#ppt_x"/>
                                          </p:val>
                                        </p:tav>
                                      </p:tavLst>
                                    </p:anim>
                                    <p:anim calcmode="lin" valueType="num">
                                      <p:cBhvr additive="base">
                                        <p:cTn id="135" dur="500" fill="hold"/>
                                        <p:tgtEl>
                                          <p:spTgt spid="48"/>
                                        </p:tgtEl>
                                        <p:attrNameLst>
                                          <p:attrName>ppt_y</p:attrName>
                                        </p:attrNameLst>
                                      </p:cBhvr>
                                      <p:tavLst>
                                        <p:tav tm="0">
                                          <p:val>
                                            <p:strVal val="1+#ppt_h/2"/>
                                          </p:val>
                                        </p:tav>
                                        <p:tav tm="100000">
                                          <p:val>
                                            <p:strVal val="#ppt_y"/>
                                          </p:val>
                                        </p:tav>
                                      </p:tavLst>
                                    </p:anim>
                                  </p:childTnLst>
                                </p:cTn>
                              </p:par>
                            </p:childTnLst>
                          </p:cTn>
                        </p:par>
                        <p:par>
                          <p:cTn id="136" fill="hold">
                            <p:stCondLst>
                              <p:cond delay="500"/>
                            </p:stCondLst>
                            <p:childTnLst>
                              <p:par>
                                <p:cTn id="137" presetID="2" presetClass="entr" presetSubtype="4" fill="hold" nodeType="afterEffect">
                                  <p:stCondLst>
                                    <p:cond delay="0"/>
                                  </p:stCondLst>
                                  <p:childTnLst>
                                    <p:set>
                                      <p:cBhvr>
                                        <p:cTn id="138" dur="1" fill="hold">
                                          <p:stCondLst>
                                            <p:cond delay="0"/>
                                          </p:stCondLst>
                                        </p:cTn>
                                        <p:tgtEl>
                                          <p:spTgt spid="49"/>
                                        </p:tgtEl>
                                        <p:attrNameLst>
                                          <p:attrName>style.visibility</p:attrName>
                                        </p:attrNameLst>
                                      </p:cBhvr>
                                      <p:to>
                                        <p:strVal val="visible"/>
                                      </p:to>
                                    </p:set>
                                    <p:anim calcmode="lin" valueType="num">
                                      <p:cBhvr additive="base">
                                        <p:cTn id="139" dur="500" fill="hold"/>
                                        <p:tgtEl>
                                          <p:spTgt spid="49"/>
                                        </p:tgtEl>
                                        <p:attrNameLst>
                                          <p:attrName>ppt_x</p:attrName>
                                        </p:attrNameLst>
                                      </p:cBhvr>
                                      <p:tavLst>
                                        <p:tav tm="0">
                                          <p:val>
                                            <p:strVal val="#ppt_x"/>
                                          </p:val>
                                        </p:tav>
                                        <p:tav tm="100000">
                                          <p:val>
                                            <p:strVal val="#ppt_x"/>
                                          </p:val>
                                        </p:tav>
                                      </p:tavLst>
                                    </p:anim>
                                    <p:anim calcmode="lin" valueType="num">
                                      <p:cBhvr additive="base">
                                        <p:cTn id="140" dur="500" fill="hold"/>
                                        <p:tgtEl>
                                          <p:spTgt spid="49"/>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 calcmode="lin" valueType="num">
                                      <p:cBhvr additive="base">
                                        <p:cTn id="143" dur="500" fill="hold"/>
                                        <p:tgtEl>
                                          <p:spTgt spid="50"/>
                                        </p:tgtEl>
                                        <p:attrNameLst>
                                          <p:attrName>ppt_x</p:attrName>
                                        </p:attrNameLst>
                                      </p:cBhvr>
                                      <p:tavLst>
                                        <p:tav tm="0">
                                          <p:val>
                                            <p:strVal val="#ppt_x"/>
                                          </p:val>
                                        </p:tav>
                                        <p:tav tm="100000">
                                          <p:val>
                                            <p:strVal val="#ppt_x"/>
                                          </p:val>
                                        </p:tav>
                                      </p:tavLst>
                                    </p:anim>
                                    <p:anim calcmode="lin" valueType="num">
                                      <p:cBhvr additive="base">
                                        <p:cTn id="144" dur="500" fill="hold"/>
                                        <p:tgtEl>
                                          <p:spTgt spid="50"/>
                                        </p:tgtEl>
                                        <p:attrNameLst>
                                          <p:attrName>ppt_y</p:attrName>
                                        </p:attrNameLst>
                                      </p:cBhvr>
                                      <p:tavLst>
                                        <p:tav tm="0">
                                          <p:val>
                                            <p:strVal val="1+#ppt_h/2"/>
                                          </p:val>
                                        </p:tav>
                                        <p:tav tm="100000">
                                          <p:val>
                                            <p:strVal val="#ppt_y"/>
                                          </p:val>
                                        </p:tav>
                                      </p:tavLst>
                                    </p:anim>
                                  </p:childTnLst>
                                </p:cTn>
                              </p:par>
                            </p:childTnLst>
                          </p:cTn>
                        </p:par>
                        <p:par>
                          <p:cTn id="145" fill="hold">
                            <p:stCondLst>
                              <p:cond delay="1000"/>
                            </p:stCondLst>
                            <p:childTnLst>
                              <p:par>
                                <p:cTn id="146" presetID="2" presetClass="entr" presetSubtype="4" fill="hold" nodeType="afterEffect">
                                  <p:stCondLst>
                                    <p:cond delay="0"/>
                                  </p:stCondLst>
                                  <p:childTnLst>
                                    <p:set>
                                      <p:cBhvr>
                                        <p:cTn id="147" dur="1" fill="hold">
                                          <p:stCondLst>
                                            <p:cond delay="0"/>
                                          </p:stCondLst>
                                        </p:cTn>
                                        <p:tgtEl>
                                          <p:spTgt spid="73"/>
                                        </p:tgtEl>
                                        <p:attrNameLst>
                                          <p:attrName>style.visibility</p:attrName>
                                        </p:attrNameLst>
                                      </p:cBhvr>
                                      <p:to>
                                        <p:strVal val="visible"/>
                                      </p:to>
                                    </p:set>
                                    <p:anim calcmode="lin" valueType="num">
                                      <p:cBhvr additive="base">
                                        <p:cTn id="148" dur="500" fill="hold"/>
                                        <p:tgtEl>
                                          <p:spTgt spid="73"/>
                                        </p:tgtEl>
                                        <p:attrNameLst>
                                          <p:attrName>ppt_x</p:attrName>
                                        </p:attrNameLst>
                                      </p:cBhvr>
                                      <p:tavLst>
                                        <p:tav tm="0">
                                          <p:val>
                                            <p:strVal val="#ppt_x"/>
                                          </p:val>
                                        </p:tav>
                                        <p:tav tm="100000">
                                          <p:val>
                                            <p:strVal val="#ppt_x"/>
                                          </p:val>
                                        </p:tav>
                                      </p:tavLst>
                                    </p:anim>
                                    <p:anim calcmode="lin" valueType="num">
                                      <p:cBhvr additive="base">
                                        <p:cTn id="149" dur="500" fill="hold"/>
                                        <p:tgtEl>
                                          <p:spTgt spid="73"/>
                                        </p:tgtEl>
                                        <p:attrNameLst>
                                          <p:attrName>ppt_y</p:attrName>
                                        </p:attrNameLst>
                                      </p:cBhvr>
                                      <p:tavLst>
                                        <p:tav tm="0">
                                          <p:val>
                                            <p:strVal val="1+#ppt_h/2"/>
                                          </p:val>
                                        </p:tav>
                                        <p:tav tm="100000">
                                          <p:val>
                                            <p:strVal val="#ppt_y"/>
                                          </p:val>
                                        </p:tav>
                                      </p:tavLst>
                                    </p:anim>
                                  </p:childTnLst>
                                </p:cTn>
                              </p:par>
                              <p:par>
                                <p:cTn id="150" presetID="4" presetClass="entr" presetSubtype="16" fill="hold" grpId="0" nodeType="withEffect">
                                  <p:stCondLst>
                                    <p:cond delay="0"/>
                                  </p:stCondLst>
                                  <p:childTnLst>
                                    <p:set>
                                      <p:cBhvr>
                                        <p:cTn id="151" dur="1" fill="hold">
                                          <p:stCondLst>
                                            <p:cond delay="0"/>
                                          </p:stCondLst>
                                        </p:cTn>
                                        <p:tgtEl>
                                          <p:spTgt spid="72"/>
                                        </p:tgtEl>
                                        <p:attrNameLst>
                                          <p:attrName>style.visibility</p:attrName>
                                        </p:attrNameLst>
                                      </p:cBhvr>
                                      <p:to>
                                        <p:strVal val="visible"/>
                                      </p:to>
                                    </p:set>
                                    <p:animEffect transition="in" filter="box(in)">
                                      <p:cBhvr>
                                        <p:cTn id="152" dur="2000"/>
                                        <p:tgtEl>
                                          <p:spTgt spid="72"/>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60"/>
                                        </p:tgtEl>
                                        <p:attrNameLst>
                                          <p:attrName>style.visibility</p:attrName>
                                        </p:attrNameLst>
                                      </p:cBhvr>
                                      <p:to>
                                        <p:strVal val="visible"/>
                                      </p:to>
                                    </p:set>
                                    <p:anim calcmode="lin" valueType="num">
                                      <p:cBhvr additive="base">
                                        <p:cTn id="157" dur="500" fill="hold"/>
                                        <p:tgtEl>
                                          <p:spTgt spid="60"/>
                                        </p:tgtEl>
                                        <p:attrNameLst>
                                          <p:attrName>ppt_x</p:attrName>
                                        </p:attrNameLst>
                                      </p:cBhvr>
                                      <p:tavLst>
                                        <p:tav tm="0">
                                          <p:val>
                                            <p:strVal val="#ppt_x"/>
                                          </p:val>
                                        </p:tav>
                                        <p:tav tm="100000">
                                          <p:val>
                                            <p:strVal val="#ppt_x"/>
                                          </p:val>
                                        </p:tav>
                                      </p:tavLst>
                                    </p:anim>
                                    <p:anim calcmode="lin" valueType="num">
                                      <p:cBhvr additive="base">
                                        <p:cTn id="158" dur="500" fill="hold"/>
                                        <p:tgtEl>
                                          <p:spTgt spid="60"/>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5"/>
                                        </p:tgtEl>
                                        <p:attrNameLst>
                                          <p:attrName>style.visibility</p:attrName>
                                        </p:attrNameLst>
                                      </p:cBhvr>
                                      <p:to>
                                        <p:strVal val="visible"/>
                                      </p:to>
                                    </p:set>
                                    <p:anim calcmode="lin" valueType="num">
                                      <p:cBhvr additive="base">
                                        <p:cTn id="161" dur="500" fill="hold"/>
                                        <p:tgtEl>
                                          <p:spTgt spid="45"/>
                                        </p:tgtEl>
                                        <p:attrNameLst>
                                          <p:attrName>ppt_x</p:attrName>
                                        </p:attrNameLst>
                                      </p:cBhvr>
                                      <p:tavLst>
                                        <p:tav tm="0">
                                          <p:val>
                                            <p:strVal val="#ppt_x"/>
                                          </p:val>
                                        </p:tav>
                                        <p:tav tm="100000">
                                          <p:val>
                                            <p:strVal val="#ppt_x"/>
                                          </p:val>
                                        </p:tav>
                                      </p:tavLst>
                                    </p:anim>
                                    <p:anim calcmode="lin" valueType="num">
                                      <p:cBhvr additive="base">
                                        <p:cTn id="162" dur="500" fill="hold"/>
                                        <p:tgtEl>
                                          <p:spTgt spid="45"/>
                                        </p:tgtEl>
                                        <p:attrNameLst>
                                          <p:attrName>ppt_y</p:attrName>
                                        </p:attrNameLst>
                                      </p:cBhvr>
                                      <p:tavLst>
                                        <p:tav tm="0">
                                          <p:val>
                                            <p:strVal val="1+#ppt_h/2"/>
                                          </p:val>
                                        </p:tav>
                                        <p:tav tm="100000">
                                          <p:val>
                                            <p:strVal val="#ppt_y"/>
                                          </p:val>
                                        </p:tav>
                                      </p:tavLst>
                                    </p:anim>
                                  </p:childTnLst>
                                </p:cTn>
                              </p:par>
                            </p:childTnLst>
                          </p:cTn>
                        </p:par>
                        <p:par>
                          <p:cTn id="163" fill="hold">
                            <p:stCondLst>
                              <p:cond delay="500"/>
                            </p:stCondLst>
                            <p:childTnLst>
                              <p:par>
                                <p:cTn id="164" presetID="2" presetClass="entr" presetSubtype="4" fill="hold" nodeType="afterEffect">
                                  <p:stCondLst>
                                    <p:cond delay="0"/>
                                  </p:stCondLst>
                                  <p:childTnLst>
                                    <p:set>
                                      <p:cBhvr>
                                        <p:cTn id="165" dur="1" fill="hold">
                                          <p:stCondLst>
                                            <p:cond delay="0"/>
                                          </p:stCondLst>
                                        </p:cTn>
                                        <p:tgtEl>
                                          <p:spTgt spid="46"/>
                                        </p:tgtEl>
                                        <p:attrNameLst>
                                          <p:attrName>style.visibility</p:attrName>
                                        </p:attrNameLst>
                                      </p:cBhvr>
                                      <p:to>
                                        <p:strVal val="visible"/>
                                      </p:to>
                                    </p:set>
                                    <p:anim calcmode="lin" valueType="num">
                                      <p:cBhvr additive="base">
                                        <p:cTn id="166" dur="500" fill="hold"/>
                                        <p:tgtEl>
                                          <p:spTgt spid="46"/>
                                        </p:tgtEl>
                                        <p:attrNameLst>
                                          <p:attrName>ppt_x</p:attrName>
                                        </p:attrNameLst>
                                      </p:cBhvr>
                                      <p:tavLst>
                                        <p:tav tm="0">
                                          <p:val>
                                            <p:strVal val="#ppt_x"/>
                                          </p:val>
                                        </p:tav>
                                        <p:tav tm="100000">
                                          <p:val>
                                            <p:strVal val="#ppt_x"/>
                                          </p:val>
                                        </p:tav>
                                      </p:tavLst>
                                    </p:anim>
                                    <p:anim calcmode="lin" valueType="num">
                                      <p:cBhvr additive="base">
                                        <p:cTn id="167" dur="500" fill="hold"/>
                                        <p:tgtEl>
                                          <p:spTgt spid="46"/>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 calcmode="lin" valueType="num">
                                      <p:cBhvr additive="base">
                                        <p:cTn id="170" dur="500" fill="hold"/>
                                        <p:tgtEl>
                                          <p:spTgt spid="47"/>
                                        </p:tgtEl>
                                        <p:attrNameLst>
                                          <p:attrName>ppt_x</p:attrName>
                                        </p:attrNameLst>
                                      </p:cBhvr>
                                      <p:tavLst>
                                        <p:tav tm="0">
                                          <p:val>
                                            <p:strVal val="#ppt_x"/>
                                          </p:val>
                                        </p:tav>
                                        <p:tav tm="100000">
                                          <p:val>
                                            <p:strVal val="#ppt_x"/>
                                          </p:val>
                                        </p:tav>
                                      </p:tavLst>
                                    </p:anim>
                                    <p:anim calcmode="lin" valueType="num">
                                      <p:cBhvr additive="base">
                                        <p:cTn id="17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nodeType="clickEffect">
                                  <p:stCondLst>
                                    <p:cond delay="0"/>
                                  </p:stCondLst>
                                  <p:childTnLst>
                                    <p:set>
                                      <p:cBhvr>
                                        <p:cTn id="175" dur="1" fill="hold">
                                          <p:stCondLst>
                                            <p:cond delay="0"/>
                                          </p:stCondLst>
                                        </p:cTn>
                                        <p:tgtEl>
                                          <p:spTgt spid="74"/>
                                        </p:tgtEl>
                                        <p:attrNameLst>
                                          <p:attrName>style.visibility</p:attrName>
                                        </p:attrNameLst>
                                      </p:cBhvr>
                                      <p:to>
                                        <p:strVal val="visible"/>
                                      </p:to>
                                    </p:set>
                                    <p:anim calcmode="lin" valueType="num">
                                      <p:cBhvr additive="base">
                                        <p:cTn id="176" dur="500" fill="hold"/>
                                        <p:tgtEl>
                                          <p:spTgt spid="74"/>
                                        </p:tgtEl>
                                        <p:attrNameLst>
                                          <p:attrName>ppt_x</p:attrName>
                                        </p:attrNameLst>
                                      </p:cBhvr>
                                      <p:tavLst>
                                        <p:tav tm="0">
                                          <p:val>
                                            <p:strVal val="#ppt_x"/>
                                          </p:val>
                                        </p:tav>
                                        <p:tav tm="100000">
                                          <p:val>
                                            <p:strVal val="#ppt_x"/>
                                          </p:val>
                                        </p:tav>
                                      </p:tavLst>
                                    </p:anim>
                                    <p:anim calcmode="lin" valueType="num">
                                      <p:cBhvr additive="base">
                                        <p:cTn id="177" dur="500" fill="hold"/>
                                        <p:tgtEl>
                                          <p:spTgt spid="74"/>
                                        </p:tgtEl>
                                        <p:attrNameLst>
                                          <p:attrName>ppt_y</p:attrName>
                                        </p:attrNameLst>
                                      </p:cBhvr>
                                      <p:tavLst>
                                        <p:tav tm="0">
                                          <p:val>
                                            <p:strVal val="1+#ppt_h/2"/>
                                          </p:val>
                                        </p:tav>
                                        <p:tav tm="100000">
                                          <p:val>
                                            <p:strVal val="#ppt_y"/>
                                          </p:val>
                                        </p:tav>
                                      </p:tavLst>
                                    </p:anim>
                                  </p:childTnLst>
                                </p:cTn>
                              </p:par>
                              <p:par>
                                <p:cTn id="178" presetID="3" presetClass="entr" presetSubtype="10" fill="hold" grpId="0" nodeType="withEffect">
                                  <p:stCondLst>
                                    <p:cond delay="0"/>
                                  </p:stCondLst>
                                  <p:childTnLst>
                                    <p:set>
                                      <p:cBhvr>
                                        <p:cTn id="179" dur="1" fill="hold">
                                          <p:stCondLst>
                                            <p:cond delay="0"/>
                                          </p:stCondLst>
                                        </p:cTn>
                                        <p:tgtEl>
                                          <p:spTgt spid="65"/>
                                        </p:tgtEl>
                                        <p:attrNameLst>
                                          <p:attrName>style.visibility</p:attrName>
                                        </p:attrNameLst>
                                      </p:cBhvr>
                                      <p:to>
                                        <p:strVal val="visible"/>
                                      </p:to>
                                    </p:set>
                                    <p:animEffect transition="in" filter="blinds(horizontal)">
                                      <p:cBhvr>
                                        <p:cTn id="180" dur="500"/>
                                        <p:tgtEl>
                                          <p:spTgt spid="65"/>
                                        </p:tgtEl>
                                      </p:cBhvr>
                                    </p:animEffect>
                                  </p:childTnLst>
                                </p:cTn>
                              </p:par>
                            </p:childTnLst>
                          </p:cTn>
                        </p:par>
                      </p:childTnLst>
                    </p:cTn>
                  </p:par>
                  <p:par>
                    <p:cTn id="181" fill="hold">
                      <p:stCondLst>
                        <p:cond delay="indefinite"/>
                      </p:stCondLst>
                      <p:childTnLst>
                        <p:par>
                          <p:cTn id="182" fill="hold">
                            <p:stCondLst>
                              <p:cond delay="0"/>
                            </p:stCondLst>
                            <p:childTnLst>
                              <p:par>
                                <p:cTn id="183" presetID="2" presetClass="entr" presetSubtype="4" fill="hold" nodeType="clickEffect">
                                  <p:stCondLst>
                                    <p:cond delay="0"/>
                                  </p:stCondLst>
                                  <p:childTnLst>
                                    <p:set>
                                      <p:cBhvr>
                                        <p:cTn id="184" dur="1" fill="hold">
                                          <p:stCondLst>
                                            <p:cond delay="0"/>
                                          </p:stCondLst>
                                        </p:cTn>
                                        <p:tgtEl>
                                          <p:spTgt spid="67"/>
                                        </p:tgtEl>
                                        <p:attrNameLst>
                                          <p:attrName>style.visibility</p:attrName>
                                        </p:attrNameLst>
                                      </p:cBhvr>
                                      <p:to>
                                        <p:strVal val="visible"/>
                                      </p:to>
                                    </p:set>
                                    <p:anim calcmode="lin" valueType="num">
                                      <p:cBhvr additive="base">
                                        <p:cTn id="185" dur="500" fill="hold"/>
                                        <p:tgtEl>
                                          <p:spTgt spid="67"/>
                                        </p:tgtEl>
                                        <p:attrNameLst>
                                          <p:attrName>ppt_x</p:attrName>
                                        </p:attrNameLst>
                                      </p:cBhvr>
                                      <p:tavLst>
                                        <p:tav tm="0">
                                          <p:val>
                                            <p:strVal val="#ppt_x"/>
                                          </p:val>
                                        </p:tav>
                                        <p:tav tm="100000">
                                          <p:val>
                                            <p:strVal val="#ppt_x"/>
                                          </p:val>
                                        </p:tav>
                                      </p:tavLst>
                                    </p:anim>
                                    <p:anim calcmode="lin" valueType="num">
                                      <p:cBhvr additive="base">
                                        <p:cTn id="186" dur="500" fill="hold"/>
                                        <p:tgtEl>
                                          <p:spTgt spid="67"/>
                                        </p:tgtEl>
                                        <p:attrNameLst>
                                          <p:attrName>ppt_y</p:attrName>
                                        </p:attrNameLst>
                                      </p:cBhvr>
                                      <p:tavLst>
                                        <p:tav tm="0">
                                          <p:val>
                                            <p:strVal val="1+#ppt_h/2"/>
                                          </p:val>
                                        </p:tav>
                                        <p:tav tm="100000">
                                          <p:val>
                                            <p:strVal val="#ppt_y"/>
                                          </p:val>
                                        </p:tav>
                                      </p:tavLst>
                                    </p:anim>
                                  </p:childTnLst>
                                </p:cTn>
                              </p:par>
                              <p:par>
                                <p:cTn id="187" presetID="4" presetClass="entr" presetSubtype="16" fill="hold" grpId="0" nodeType="with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box(in)">
                                      <p:cBhvr>
                                        <p:cTn id="189"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P spid="44" grpId="0"/>
      <p:bldP spid="47" grpId="0"/>
      <p:bldP spid="50" grpId="0"/>
      <p:bldP spid="52" grpId="0"/>
      <p:bldP spid="56" grpId="0"/>
      <p:bldP spid="59" grpId="0"/>
      <p:bldP spid="61" grpId="0" animBg="1"/>
      <p:bldP spid="65" grpId="0" animBg="1"/>
      <p:bldP spid="66" grpId="0" animBg="1"/>
      <p:bldP spid="68" grpId="0" bldLvl="0" animBg="1"/>
      <p:bldP spid="70" grpId="0" animBg="1"/>
      <p:bldP spid="72" grpId="0" animBg="1"/>
      <p:bldP spid="76"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技术方案</a:t>
            </a:r>
            <a:r>
              <a:rPr lang="en-US" altLang="zh-CN" sz="2800" kern="0" spc="100" dirty="0">
                <a:latin typeface="+mj-ea"/>
                <a:ea typeface="+mj-ea"/>
              </a:rPr>
              <a:t>-</a:t>
            </a:r>
            <a:r>
              <a:rPr lang="zh-CN" altLang="en-US" sz="2800" kern="0" spc="100" dirty="0">
                <a:latin typeface="+mj-ea"/>
                <a:ea typeface="+mj-ea"/>
              </a:rPr>
              <a:t>算法</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kern="0" dirty="0">
                <a:solidFill>
                  <a:srgbClr val="FFFFFF"/>
                </a:solidFill>
                <a:ea typeface="幼圆"/>
              </a:rPr>
              <a:t>4</a:t>
            </a:r>
            <a:endParaRPr lang="zh-CN" altLang="en-US" sz="2400" kern="0" dirty="0">
              <a:solidFill>
                <a:srgbClr val="FFFFFF"/>
              </a:solidFill>
              <a:ea typeface="幼圆"/>
            </a:endParaRPr>
          </a:p>
        </p:txBody>
      </p:sp>
      <p:pic>
        <p:nvPicPr>
          <p:cNvPr id="42" name="图片 41">
            <a:extLst>
              <a:ext uri="{FF2B5EF4-FFF2-40B4-BE49-F238E27FC236}">
                <a16:creationId xmlns:a16="http://schemas.microsoft.com/office/drawing/2014/main" id="{6A5F1301-7EBE-4849-9AC9-A817ACC4F469}"/>
              </a:ext>
            </a:extLst>
          </p:cNvPr>
          <p:cNvPicPr>
            <a:picLocks noChangeAspect="1"/>
          </p:cNvPicPr>
          <p:nvPr/>
        </p:nvPicPr>
        <p:blipFill>
          <a:blip r:embed="rId5"/>
          <a:stretch>
            <a:fillRect/>
          </a:stretch>
        </p:blipFill>
        <p:spPr>
          <a:xfrm>
            <a:off x="650110" y="1217624"/>
            <a:ext cx="10795163" cy="4641637"/>
          </a:xfrm>
          <a:prstGeom prst="rect">
            <a:avLst/>
          </a:prstGeom>
        </p:spPr>
      </p:pic>
    </p:spTree>
    <p:extLst>
      <p:ext uri="{BB962C8B-B14F-4D97-AF65-F5344CB8AC3E}">
        <p14:creationId xmlns:p14="http://schemas.microsoft.com/office/powerpoint/2010/main" val="42624915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0" fill="hold"/>
                                        <p:tgtEl>
                                          <p:spTgt spid="42"/>
                                        </p:tgtEl>
                                        <p:attrNameLst>
                                          <p:attrName>ppt_x</p:attrName>
                                        </p:attrNameLst>
                                      </p:cBhvr>
                                      <p:tavLst>
                                        <p:tav tm="0">
                                          <p:val>
                                            <p:strVal val="#ppt_x"/>
                                          </p:val>
                                        </p:tav>
                                        <p:tav tm="100000">
                                          <p:val>
                                            <p:strVal val="#ppt_x"/>
                                          </p:val>
                                        </p:tav>
                                      </p:tavLst>
                                    </p:anim>
                                    <p:anim calcmode="lin" valueType="num">
                                      <p:cBhvr additive="base">
                                        <p:cTn id="18" dur="50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F17BFBE1-5B1F-476E-B1CF-79E8D9926A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5549" y="2063117"/>
            <a:ext cx="2819401" cy="2804791"/>
          </a:xfrm>
          <a:prstGeom prst="rect">
            <a:avLst/>
          </a:prstGeom>
        </p:spPr>
      </p:pic>
      <p:sp>
        <p:nvSpPr>
          <p:cNvPr id="2" name="文本框 1">
            <a:extLst>
              <a:ext uri="{FF2B5EF4-FFF2-40B4-BE49-F238E27FC236}">
                <a16:creationId xmlns:a16="http://schemas.microsoft.com/office/drawing/2014/main" id="{CF7AC473-ABE0-4038-A8C3-34566B203D6C}"/>
              </a:ext>
            </a:extLst>
          </p:cNvPr>
          <p:cNvSpPr txBox="1"/>
          <p:nvPr/>
        </p:nvSpPr>
        <p:spPr>
          <a:xfrm>
            <a:off x="5486397" y="2841916"/>
            <a:ext cx="5149052" cy="1282274"/>
          </a:xfrm>
          <a:prstGeom prst="rect">
            <a:avLst/>
          </a:prstGeom>
          <a:noFill/>
        </p:spPr>
        <p:txBody>
          <a:bodyPr wrap="square" rtlCol="0">
            <a:spAutoFit/>
          </a:bodyPr>
          <a:lstStyle/>
          <a:p>
            <a:pPr>
              <a:lnSpc>
                <a:spcPct val="130000"/>
              </a:lnSpc>
            </a:pPr>
            <a:r>
              <a:rPr lang="en-US" altLang="zh-CN" sz="6600" dirty="0">
                <a:latin typeface="+mj-ea"/>
              </a:rPr>
              <a:t>5.</a:t>
            </a:r>
            <a:r>
              <a:rPr lang="zh-CN" altLang="en-US" sz="6600" dirty="0">
                <a:latin typeface="Arial" panose="020B0604020202020204" pitchFamily="34" charset="0"/>
                <a:ea typeface="微软雅黑" panose="020B0503020204020204" pitchFamily="34" charset="-122"/>
              </a:rPr>
              <a:t>团队介绍</a:t>
            </a:r>
          </a:p>
        </p:txBody>
      </p:sp>
    </p:spTree>
    <p:custDataLst>
      <p:tags r:id="rId1"/>
    </p:custDataLst>
    <p:extLst>
      <p:ext uri="{BB962C8B-B14F-4D97-AF65-F5344CB8AC3E}">
        <p14:creationId xmlns:p14="http://schemas.microsoft.com/office/powerpoint/2010/main" val="10264600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vertical)">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F17BFBE1-5B1F-476E-B1CF-79E8D9926A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5549" y="2063117"/>
            <a:ext cx="2819401" cy="2804791"/>
          </a:xfrm>
          <a:prstGeom prst="rect">
            <a:avLst/>
          </a:prstGeom>
        </p:spPr>
      </p:pic>
      <p:sp>
        <p:nvSpPr>
          <p:cNvPr id="2" name="文本框 1">
            <a:extLst>
              <a:ext uri="{FF2B5EF4-FFF2-40B4-BE49-F238E27FC236}">
                <a16:creationId xmlns:a16="http://schemas.microsoft.com/office/drawing/2014/main" id="{CF7AC473-ABE0-4038-A8C3-34566B203D6C}"/>
              </a:ext>
            </a:extLst>
          </p:cNvPr>
          <p:cNvSpPr txBox="1"/>
          <p:nvPr/>
        </p:nvSpPr>
        <p:spPr>
          <a:xfrm>
            <a:off x="5486397" y="2841916"/>
            <a:ext cx="4971498" cy="1282274"/>
          </a:xfrm>
          <a:prstGeom prst="rect">
            <a:avLst/>
          </a:prstGeom>
          <a:noFill/>
        </p:spPr>
        <p:txBody>
          <a:bodyPr wrap="square" rtlCol="0">
            <a:spAutoFit/>
          </a:bodyPr>
          <a:lstStyle/>
          <a:p>
            <a:pPr>
              <a:lnSpc>
                <a:spcPct val="130000"/>
              </a:lnSpc>
            </a:pPr>
            <a:r>
              <a:rPr lang="en-US" altLang="zh-CN" sz="6600" dirty="0">
                <a:latin typeface="+mj-ea"/>
                <a:ea typeface="+mj-ea"/>
              </a:rPr>
              <a:t>1.</a:t>
            </a:r>
            <a:r>
              <a:rPr lang="zh-CN" altLang="en-US" sz="6600" dirty="0">
                <a:latin typeface="Arial" panose="020B0604020202020204" pitchFamily="34" charset="0"/>
                <a:ea typeface="微软雅黑" panose="020B0503020204020204" pitchFamily="34" charset="-122"/>
              </a:rPr>
              <a:t>项目背景</a:t>
            </a:r>
          </a:p>
        </p:txBody>
      </p:sp>
    </p:spTree>
    <p:custDataLst>
      <p:tags r:id="rId1"/>
    </p:custDataLst>
    <p:extLst>
      <p:ext uri="{BB962C8B-B14F-4D97-AF65-F5344CB8AC3E}">
        <p14:creationId xmlns:p14="http://schemas.microsoft.com/office/powerpoint/2010/main" val="25203093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vertical)">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项目背景</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kern="0" dirty="0">
                <a:solidFill>
                  <a:srgbClr val="FFFFFF"/>
                </a:solidFill>
                <a:ea typeface="幼圆"/>
              </a:rPr>
              <a:t>1</a:t>
            </a:r>
            <a:endParaRPr lang="zh-CN" altLang="en-US" sz="2400" kern="0" dirty="0">
              <a:solidFill>
                <a:srgbClr val="FFFFFF"/>
              </a:solidFill>
              <a:ea typeface="幼圆"/>
            </a:endParaRPr>
          </a:p>
        </p:txBody>
      </p:sp>
      <p:sp>
        <p:nvSpPr>
          <p:cNvPr id="11" name="TextBox 20">
            <a:extLst>
              <a:ext uri="{FF2B5EF4-FFF2-40B4-BE49-F238E27FC236}">
                <a16:creationId xmlns:a16="http://schemas.microsoft.com/office/drawing/2014/main" id="{695DDD1C-1A50-4B52-85BA-57A20BEA6EAD}"/>
              </a:ext>
            </a:extLst>
          </p:cNvPr>
          <p:cNvSpPr txBox="1"/>
          <p:nvPr/>
        </p:nvSpPr>
        <p:spPr>
          <a:xfrm>
            <a:off x="160655" y="5623560"/>
            <a:ext cx="3825875" cy="829945"/>
          </a:xfrm>
          <a:prstGeom prst="rect">
            <a:avLst/>
          </a:prstGeom>
          <a:solidFill>
            <a:schemeClr val="bg1">
              <a:lumMod val="9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tx1">
                    <a:lumMod val="50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中医药数据的海量、复杂</a:t>
            </a:r>
            <a:endParaRPr lang="zh-CN" altLang="en-US" sz="2400" b="1" dirty="0">
              <a:latin typeface="微软雅黑" panose="020B0503020204020204" pitchFamily="34" charset="-122"/>
              <a:ea typeface="微软雅黑" panose="020B0503020204020204" pitchFamily="34" charset="-122"/>
            </a:endParaRPr>
          </a:p>
          <a:p>
            <a:pPr algn="ctr"/>
            <a:endParaRPr lang="en-GB" altLang="zh-CN" sz="2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 name="图片 11">
            <a:extLst>
              <a:ext uri="{FF2B5EF4-FFF2-40B4-BE49-F238E27FC236}">
                <a16:creationId xmlns:a16="http://schemas.microsoft.com/office/drawing/2014/main" id="{DB82D770-8B2F-40F8-88CC-EB2C68EE131F}"/>
              </a:ext>
            </a:extLst>
          </p:cNvPr>
          <p:cNvPicPr>
            <a:picLocks noChangeAspect="1"/>
          </p:cNvPicPr>
          <p:nvPr/>
        </p:nvPicPr>
        <p:blipFill>
          <a:blip r:embed="rId5"/>
          <a:stretch>
            <a:fillRect/>
          </a:stretch>
        </p:blipFill>
        <p:spPr>
          <a:xfrm>
            <a:off x="161290" y="2854325"/>
            <a:ext cx="3918585" cy="2458720"/>
          </a:xfrm>
          <a:prstGeom prst="rect">
            <a:avLst/>
          </a:prstGeom>
        </p:spPr>
      </p:pic>
      <p:sp>
        <p:nvSpPr>
          <p:cNvPr id="13" name="TextBox 20">
            <a:extLst>
              <a:ext uri="{FF2B5EF4-FFF2-40B4-BE49-F238E27FC236}">
                <a16:creationId xmlns:a16="http://schemas.microsoft.com/office/drawing/2014/main" id="{141912EC-4198-4059-A4BB-A49A34F1B6E6}"/>
              </a:ext>
            </a:extLst>
          </p:cNvPr>
          <p:cNvSpPr txBox="1"/>
          <p:nvPr/>
        </p:nvSpPr>
        <p:spPr>
          <a:xfrm>
            <a:off x="4204970" y="5623560"/>
            <a:ext cx="3782060" cy="829945"/>
          </a:xfrm>
          <a:prstGeom prst="rect">
            <a:avLst/>
          </a:prstGeom>
          <a:solidFill>
            <a:schemeClr val="bg1">
              <a:lumMod val="9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400" b="1" dirty="0">
                <a:latin typeface="微软雅黑" panose="020B0503020204020204" pitchFamily="34" charset="-122"/>
                <a:ea typeface="微软雅黑" panose="020B0503020204020204" pitchFamily="34" charset="-122"/>
                <a:sym typeface="+mn-ea"/>
              </a:rPr>
              <a:t>中医临床辩证</a:t>
            </a:r>
          </a:p>
          <a:p>
            <a:pPr algn="ctr"/>
            <a:r>
              <a:rPr lang="zh-CN" altLang="zh-CN" sz="2400" b="1" dirty="0">
                <a:latin typeface="微软雅黑" panose="020B0503020204020204" pitchFamily="34" charset="-122"/>
                <a:ea typeface="微软雅黑" panose="020B0503020204020204" pitchFamily="34" charset="-122"/>
                <a:sym typeface="+mn-ea"/>
              </a:rPr>
              <a:t>论治思维</a:t>
            </a:r>
            <a:r>
              <a:rPr lang="zh-CN" altLang="en-US" sz="2400" b="1" dirty="0">
                <a:latin typeface="微软雅黑" panose="020B0503020204020204" pitchFamily="34" charset="-122"/>
                <a:ea typeface="微软雅黑" panose="020B0503020204020204" pitchFamily="34" charset="-122"/>
                <a:sym typeface="+mn-ea"/>
              </a:rPr>
              <a:t>的</a:t>
            </a:r>
            <a:r>
              <a:rPr lang="zh-CN" altLang="zh-CN" sz="2400" b="1" dirty="0">
                <a:latin typeface="微软雅黑" panose="020B0503020204020204" pitchFamily="34" charset="-122"/>
                <a:ea typeface="微软雅黑" panose="020B0503020204020204" pitchFamily="34" charset="-122"/>
                <a:sym typeface="+mn-ea"/>
              </a:rPr>
              <a:t>非线性</a:t>
            </a:r>
            <a:endParaRPr lang="en-GB"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TextBox 20">
            <a:extLst>
              <a:ext uri="{FF2B5EF4-FFF2-40B4-BE49-F238E27FC236}">
                <a16:creationId xmlns:a16="http://schemas.microsoft.com/office/drawing/2014/main" id="{76A581D4-5AEE-45C6-821A-23CF45230E28}"/>
              </a:ext>
            </a:extLst>
          </p:cNvPr>
          <p:cNvSpPr txBox="1"/>
          <p:nvPr/>
        </p:nvSpPr>
        <p:spPr>
          <a:xfrm>
            <a:off x="8185785" y="5623560"/>
            <a:ext cx="3879850" cy="829945"/>
          </a:xfrm>
          <a:prstGeom prst="rect">
            <a:avLst/>
          </a:prstGeom>
          <a:solidFill>
            <a:schemeClr val="bg1">
              <a:lumMod val="9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400" b="1" dirty="0">
                <a:latin typeface="微软雅黑" panose="020B0503020204020204" pitchFamily="34" charset="-122"/>
                <a:ea typeface="微软雅黑" panose="020B0503020204020204" pitchFamily="34" charset="-122"/>
                <a:sym typeface="+mn-ea"/>
              </a:rPr>
              <a:t>传统统计学方法</a:t>
            </a:r>
          </a:p>
          <a:p>
            <a:pPr algn="ctr"/>
            <a:r>
              <a:rPr lang="zh-CN" altLang="zh-CN" sz="2400" b="1" dirty="0">
                <a:latin typeface="微软雅黑" panose="020B0503020204020204" pitchFamily="34" charset="-122"/>
                <a:ea typeface="微软雅黑" panose="020B0503020204020204" pitchFamily="34" charset="-122"/>
                <a:sym typeface="+mn-ea"/>
              </a:rPr>
              <a:t>不能很好进行分析</a:t>
            </a:r>
            <a:endParaRPr lang="en-GB"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5" name="图片 14">
            <a:extLst>
              <a:ext uri="{FF2B5EF4-FFF2-40B4-BE49-F238E27FC236}">
                <a16:creationId xmlns:a16="http://schemas.microsoft.com/office/drawing/2014/main" id="{1953AA83-A82E-450F-AC55-751F72E39757}"/>
              </a:ext>
            </a:extLst>
          </p:cNvPr>
          <p:cNvPicPr>
            <a:picLocks noChangeAspect="1"/>
          </p:cNvPicPr>
          <p:nvPr/>
        </p:nvPicPr>
        <p:blipFill>
          <a:blip r:embed="rId6"/>
          <a:stretch>
            <a:fillRect/>
          </a:stretch>
        </p:blipFill>
        <p:spPr>
          <a:xfrm>
            <a:off x="8080375" y="2893060"/>
            <a:ext cx="3985895" cy="2458720"/>
          </a:xfrm>
          <a:prstGeom prst="rect">
            <a:avLst/>
          </a:prstGeom>
        </p:spPr>
      </p:pic>
      <p:pic>
        <p:nvPicPr>
          <p:cNvPr id="16" name="图片 15">
            <a:extLst>
              <a:ext uri="{FF2B5EF4-FFF2-40B4-BE49-F238E27FC236}">
                <a16:creationId xmlns:a16="http://schemas.microsoft.com/office/drawing/2014/main" id="{8EDDA2D4-EAD3-4213-8F12-1F6790951355}"/>
              </a:ext>
            </a:extLst>
          </p:cNvPr>
          <p:cNvPicPr>
            <a:picLocks noChangeAspect="1"/>
          </p:cNvPicPr>
          <p:nvPr/>
        </p:nvPicPr>
        <p:blipFill>
          <a:blip r:embed="rId7"/>
          <a:stretch>
            <a:fillRect/>
          </a:stretch>
        </p:blipFill>
        <p:spPr>
          <a:xfrm>
            <a:off x="4206240" y="2854325"/>
            <a:ext cx="3780790" cy="2497455"/>
          </a:xfrm>
          <a:prstGeom prst="rect">
            <a:avLst/>
          </a:prstGeom>
        </p:spPr>
      </p:pic>
      <p:sp>
        <p:nvSpPr>
          <p:cNvPr id="17" name="TextBox 20">
            <a:extLst>
              <a:ext uri="{FF2B5EF4-FFF2-40B4-BE49-F238E27FC236}">
                <a16:creationId xmlns:a16="http://schemas.microsoft.com/office/drawing/2014/main" id="{A8C2F58C-C3CE-4C1D-9A48-D702072B3880}"/>
              </a:ext>
            </a:extLst>
          </p:cNvPr>
          <p:cNvSpPr txBox="1"/>
          <p:nvPr/>
        </p:nvSpPr>
        <p:spPr>
          <a:xfrm>
            <a:off x="252730" y="821690"/>
            <a:ext cx="11120120" cy="1568450"/>
          </a:xfrm>
          <a:prstGeom prst="rect">
            <a:avLst/>
          </a:prstGeom>
          <a:solidFill>
            <a:schemeClr val="bg1">
              <a:lumMod val="9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en-GB"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rPr>
              <a:t>	</a:t>
            </a:r>
            <a:r>
              <a:rPr lang="en-GB" altLang="zh-CN"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rPr>
              <a:t>在我国几千年的中医药发展历史上,前辈给我们留下的大量实践和理论知识,都是通过古籍和口头传授临床经验-治疗疾病的规律</a:t>
            </a:r>
            <a:r>
              <a:rPr lang="zh-CN" altLang="en-GB"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rPr>
              <a:t>，而</a:t>
            </a:r>
            <a:r>
              <a:rPr lang="zh-CN" altLang="zh-CN" sz="2400" dirty="0">
                <a:latin typeface="微软雅黑" panose="020B0503020204020204" pitchFamily="34" charset="-122"/>
                <a:ea typeface="微软雅黑" panose="020B0503020204020204" pitchFamily="34" charset="-122"/>
                <a:sym typeface="+mn-ea"/>
              </a:rPr>
              <a:t>中医临床辩证论治思维具有非线性，并且</a:t>
            </a:r>
            <a:r>
              <a:rPr lang="en-GB" altLang="zh-CN"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中医药古籍版本众多.信息量大</a:t>
            </a:r>
            <a:r>
              <a:rPr lang="zh-CN" altLang="en-GB"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en-GB" altLang="zh-CN"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信息种类繁多</a:t>
            </a:r>
            <a:r>
              <a:rPr lang="zh-CN" altLang="en-GB"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，在众多的处方中，利用传统的统计方法并不能很好得出药物之间的规律。</a:t>
            </a:r>
            <a:endParaRPr lang="en-GB" altLang="zh-CN"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3277372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par>
                                <p:cTn id="42" presetID="2" presetClass="entr" presetSubtype="4"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P spid="11" grpId="0" animBg="1"/>
      <p:bldP spid="13" grpId="0" animBg="1"/>
      <p:bldP spid="14"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F17BFBE1-5B1F-476E-B1CF-79E8D9926A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5549" y="2063117"/>
            <a:ext cx="2819401" cy="2804791"/>
          </a:xfrm>
          <a:prstGeom prst="rect">
            <a:avLst/>
          </a:prstGeom>
        </p:spPr>
      </p:pic>
      <p:sp>
        <p:nvSpPr>
          <p:cNvPr id="2" name="文本框 1">
            <a:extLst>
              <a:ext uri="{FF2B5EF4-FFF2-40B4-BE49-F238E27FC236}">
                <a16:creationId xmlns:a16="http://schemas.microsoft.com/office/drawing/2014/main" id="{CF7AC473-ABE0-4038-A8C3-34566B203D6C}"/>
              </a:ext>
            </a:extLst>
          </p:cNvPr>
          <p:cNvSpPr txBox="1"/>
          <p:nvPr/>
        </p:nvSpPr>
        <p:spPr>
          <a:xfrm>
            <a:off x="5486397" y="2841916"/>
            <a:ext cx="5193440" cy="1282274"/>
          </a:xfrm>
          <a:prstGeom prst="rect">
            <a:avLst/>
          </a:prstGeom>
          <a:noFill/>
        </p:spPr>
        <p:txBody>
          <a:bodyPr wrap="square" rtlCol="0">
            <a:spAutoFit/>
          </a:bodyPr>
          <a:lstStyle/>
          <a:p>
            <a:pPr>
              <a:lnSpc>
                <a:spcPct val="130000"/>
              </a:lnSpc>
            </a:pPr>
            <a:r>
              <a:rPr lang="en-US" altLang="zh-CN" sz="6600" dirty="0">
                <a:latin typeface="+mj-ea"/>
              </a:rPr>
              <a:t>2.</a:t>
            </a:r>
            <a:r>
              <a:rPr lang="zh-CN" altLang="en-US" sz="6600" dirty="0">
                <a:latin typeface="Arial" panose="020B0604020202020204" pitchFamily="34" charset="0"/>
                <a:ea typeface="微软雅黑" panose="020B0503020204020204" pitchFamily="34" charset="-122"/>
              </a:rPr>
              <a:t>解决方案</a:t>
            </a:r>
          </a:p>
        </p:txBody>
      </p:sp>
    </p:spTree>
    <p:custDataLst>
      <p:tags r:id="rId1"/>
    </p:custDataLst>
    <p:extLst>
      <p:ext uri="{BB962C8B-B14F-4D97-AF65-F5344CB8AC3E}">
        <p14:creationId xmlns:p14="http://schemas.microsoft.com/office/powerpoint/2010/main" val="11928335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vertical)">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解决方案</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kern="0" dirty="0">
                <a:solidFill>
                  <a:srgbClr val="FFFFFF"/>
                </a:solidFill>
                <a:ea typeface="幼圆"/>
              </a:rPr>
              <a:t>2</a:t>
            </a:r>
            <a:endParaRPr lang="zh-CN" altLang="en-US" sz="2400" kern="0" dirty="0">
              <a:solidFill>
                <a:srgbClr val="FFFFFF"/>
              </a:solidFill>
              <a:ea typeface="幼圆"/>
            </a:endParaRPr>
          </a:p>
        </p:txBody>
      </p:sp>
      <p:sp>
        <p:nvSpPr>
          <p:cNvPr id="18" name="Freeform 6">
            <a:extLst>
              <a:ext uri="{FF2B5EF4-FFF2-40B4-BE49-F238E27FC236}">
                <a16:creationId xmlns:a16="http://schemas.microsoft.com/office/drawing/2014/main" id="{4C8F72E9-EC36-4906-BCCD-F98DF4F4F4EC}"/>
              </a:ext>
            </a:extLst>
          </p:cNvPr>
          <p:cNvSpPr/>
          <p:nvPr/>
        </p:nvSpPr>
        <p:spPr bwMode="auto">
          <a:xfrm rot="20820000">
            <a:off x="1268730" y="2726690"/>
            <a:ext cx="3382645" cy="824230"/>
          </a:xfrm>
          <a:custGeom>
            <a:avLst/>
            <a:gdLst>
              <a:gd name="T0" fmla="*/ 0 w 1174"/>
              <a:gd name="T1" fmla="*/ 207 h 264"/>
              <a:gd name="T2" fmla="*/ 427 w 1174"/>
              <a:gd name="T3" fmla="*/ 207 h 264"/>
              <a:gd name="T4" fmla="*/ 725 w 1174"/>
              <a:gd name="T5" fmla="*/ 113 h 264"/>
              <a:gd name="T6" fmla="*/ 1104 w 1174"/>
              <a:gd name="T7" fmla="*/ 0 h 264"/>
              <a:gd name="T8" fmla="*/ 1174 w 1174"/>
              <a:gd name="T9" fmla="*/ 0 h 264"/>
              <a:gd name="T10" fmla="*/ 1174 w 1174"/>
              <a:gd name="T11" fmla="*/ 58 h 264"/>
              <a:gd name="T12" fmla="*/ 1104 w 1174"/>
              <a:gd name="T13" fmla="*/ 58 h 264"/>
              <a:gd name="T14" fmla="*/ 754 w 1174"/>
              <a:gd name="T15" fmla="*/ 163 h 264"/>
              <a:gd name="T16" fmla="*/ 427 w 1174"/>
              <a:gd name="T17" fmla="*/ 264 h 264"/>
              <a:gd name="T18" fmla="*/ 0 w 1174"/>
              <a:gd name="T19" fmla="*/ 264 h 264"/>
              <a:gd name="T20" fmla="*/ 0 w 1174"/>
              <a:gd name="T21" fmla="*/ 20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4" h="264">
                <a:moveTo>
                  <a:pt x="0" y="207"/>
                </a:moveTo>
                <a:cubicBezTo>
                  <a:pt x="427" y="207"/>
                  <a:pt x="427" y="207"/>
                  <a:pt x="427" y="207"/>
                </a:cubicBezTo>
                <a:cubicBezTo>
                  <a:pt x="562" y="207"/>
                  <a:pt x="642" y="161"/>
                  <a:pt x="725" y="113"/>
                </a:cubicBezTo>
                <a:cubicBezTo>
                  <a:pt x="821" y="58"/>
                  <a:pt x="921" y="0"/>
                  <a:pt x="1104" y="0"/>
                </a:cubicBezTo>
                <a:cubicBezTo>
                  <a:pt x="1174" y="0"/>
                  <a:pt x="1174" y="0"/>
                  <a:pt x="1174" y="0"/>
                </a:cubicBezTo>
                <a:cubicBezTo>
                  <a:pt x="1174" y="58"/>
                  <a:pt x="1174" y="58"/>
                  <a:pt x="1174" y="58"/>
                </a:cubicBezTo>
                <a:cubicBezTo>
                  <a:pt x="1104" y="58"/>
                  <a:pt x="1104" y="58"/>
                  <a:pt x="1104" y="58"/>
                </a:cubicBezTo>
                <a:cubicBezTo>
                  <a:pt x="936" y="58"/>
                  <a:pt x="843" y="111"/>
                  <a:pt x="754" y="163"/>
                </a:cubicBezTo>
                <a:cubicBezTo>
                  <a:pt x="664" y="214"/>
                  <a:pt x="578" y="264"/>
                  <a:pt x="427" y="264"/>
                </a:cubicBezTo>
                <a:cubicBezTo>
                  <a:pt x="0" y="264"/>
                  <a:pt x="0" y="264"/>
                  <a:pt x="0" y="264"/>
                </a:cubicBezTo>
                <a:cubicBezTo>
                  <a:pt x="0" y="207"/>
                  <a:pt x="0" y="207"/>
                  <a:pt x="0" y="207"/>
                </a:cubicBezTo>
                <a:close/>
              </a:path>
            </a:pathLst>
          </a:custGeom>
          <a:solidFill>
            <a:srgbClr val="00C1C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19" name="Freeform 5">
            <a:extLst>
              <a:ext uri="{FF2B5EF4-FFF2-40B4-BE49-F238E27FC236}">
                <a16:creationId xmlns:a16="http://schemas.microsoft.com/office/drawing/2014/main" id="{8229F6B3-11C5-4030-9970-85357A869310}"/>
              </a:ext>
            </a:extLst>
          </p:cNvPr>
          <p:cNvSpPr/>
          <p:nvPr/>
        </p:nvSpPr>
        <p:spPr bwMode="auto">
          <a:xfrm>
            <a:off x="1451442" y="3677322"/>
            <a:ext cx="6313930" cy="750896"/>
          </a:xfrm>
          <a:custGeom>
            <a:avLst/>
            <a:gdLst>
              <a:gd name="T0" fmla="*/ 0 w 1420"/>
              <a:gd name="T1" fmla="*/ 112 h 169"/>
              <a:gd name="T2" fmla="*/ 558 w 1420"/>
              <a:gd name="T3" fmla="*/ 112 h 169"/>
              <a:gd name="T4" fmla="*/ 802 w 1420"/>
              <a:gd name="T5" fmla="*/ 58 h 169"/>
              <a:gd name="T6" fmla="*/ 1062 w 1420"/>
              <a:gd name="T7" fmla="*/ 0 h 169"/>
              <a:gd name="T8" fmla="*/ 1420 w 1420"/>
              <a:gd name="T9" fmla="*/ 0 h 169"/>
              <a:gd name="T10" fmla="*/ 1420 w 1420"/>
              <a:gd name="T11" fmla="*/ 58 h 169"/>
              <a:gd name="T12" fmla="*/ 1062 w 1420"/>
              <a:gd name="T13" fmla="*/ 58 h 169"/>
              <a:gd name="T14" fmla="*/ 824 w 1420"/>
              <a:gd name="T15" fmla="*/ 110 h 169"/>
              <a:gd name="T16" fmla="*/ 558 w 1420"/>
              <a:gd name="T17" fmla="*/ 169 h 169"/>
              <a:gd name="T18" fmla="*/ 0 w 1420"/>
              <a:gd name="T19" fmla="*/ 169 h 169"/>
              <a:gd name="T20" fmla="*/ 0 w 1420"/>
              <a:gd name="T21" fmla="*/ 11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0" h="169">
                <a:moveTo>
                  <a:pt x="0" y="112"/>
                </a:moveTo>
                <a:cubicBezTo>
                  <a:pt x="558" y="112"/>
                  <a:pt x="558" y="112"/>
                  <a:pt x="558" y="112"/>
                </a:cubicBezTo>
                <a:cubicBezTo>
                  <a:pt x="676" y="112"/>
                  <a:pt x="739" y="85"/>
                  <a:pt x="802" y="58"/>
                </a:cubicBezTo>
                <a:cubicBezTo>
                  <a:pt x="869" y="29"/>
                  <a:pt x="936" y="0"/>
                  <a:pt x="1062" y="0"/>
                </a:cubicBezTo>
                <a:cubicBezTo>
                  <a:pt x="1420" y="0"/>
                  <a:pt x="1420" y="0"/>
                  <a:pt x="1420" y="0"/>
                </a:cubicBezTo>
                <a:cubicBezTo>
                  <a:pt x="1420" y="58"/>
                  <a:pt x="1420" y="58"/>
                  <a:pt x="1420" y="58"/>
                </a:cubicBezTo>
                <a:cubicBezTo>
                  <a:pt x="1062" y="58"/>
                  <a:pt x="1062" y="58"/>
                  <a:pt x="1062" y="58"/>
                </a:cubicBezTo>
                <a:cubicBezTo>
                  <a:pt x="947" y="58"/>
                  <a:pt x="886" y="84"/>
                  <a:pt x="824" y="110"/>
                </a:cubicBezTo>
                <a:cubicBezTo>
                  <a:pt x="756" y="140"/>
                  <a:pt x="688" y="169"/>
                  <a:pt x="558" y="169"/>
                </a:cubicBezTo>
                <a:cubicBezTo>
                  <a:pt x="0" y="169"/>
                  <a:pt x="0" y="169"/>
                  <a:pt x="0" y="169"/>
                </a:cubicBezTo>
                <a:cubicBezTo>
                  <a:pt x="0" y="112"/>
                  <a:pt x="0" y="112"/>
                  <a:pt x="0" y="112"/>
                </a:cubicBezTo>
                <a:close/>
              </a:path>
            </a:pathLst>
          </a:custGeom>
          <a:solidFill>
            <a:srgbClr val="00C1C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20" name="Freeform 6">
            <a:extLst>
              <a:ext uri="{FF2B5EF4-FFF2-40B4-BE49-F238E27FC236}">
                <a16:creationId xmlns:a16="http://schemas.microsoft.com/office/drawing/2014/main" id="{DA1E598F-47DA-43C1-8A9A-8073497A9D1D}"/>
              </a:ext>
            </a:extLst>
          </p:cNvPr>
          <p:cNvSpPr/>
          <p:nvPr/>
        </p:nvSpPr>
        <p:spPr bwMode="auto">
          <a:xfrm>
            <a:off x="1771015" y="2902585"/>
            <a:ext cx="4605020" cy="1052830"/>
          </a:xfrm>
          <a:custGeom>
            <a:avLst/>
            <a:gdLst>
              <a:gd name="T0" fmla="*/ 0 w 1174"/>
              <a:gd name="T1" fmla="*/ 207 h 264"/>
              <a:gd name="T2" fmla="*/ 427 w 1174"/>
              <a:gd name="T3" fmla="*/ 207 h 264"/>
              <a:gd name="T4" fmla="*/ 725 w 1174"/>
              <a:gd name="T5" fmla="*/ 113 h 264"/>
              <a:gd name="T6" fmla="*/ 1104 w 1174"/>
              <a:gd name="T7" fmla="*/ 0 h 264"/>
              <a:gd name="T8" fmla="*/ 1174 w 1174"/>
              <a:gd name="T9" fmla="*/ 0 h 264"/>
              <a:gd name="T10" fmla="*/ 1174 w 1174"/>
              <a:gd name="T11" fmla="*/ 58 h 264"/>
              <a:gd name="T12" fmla="*/ 1104 w 1174"/>
              <a:gd name="T13" fmla="*/ 58 h 264"/>
              <a:gd name="T14" fmla="*/ 754 w 1174"/>
              <a:gd name="T15" fmla="*/ 163 h 264"/>
              <a:gd name="T16" fmla="*/ 427 w 1174"/>
              <a:gd name="T17" fmla="*/ 264 h 264"/>
              <a:gd name="T18" fmla="*/ 0 w 1174"/>
              <a:gd name="T19" fmla="*/ 264 h 264"/>
              <a:gd name="T20" fmla="*/ 0 w 1174"/>
              <a:gd name="T21" fmla="*/ 20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4" h="264">
                <a:moveTo>
                  <a:pt x="0" y="207"/>
                </a:moveTo>
                <a:cubicBezTo>
                  <a:pt x="427" y="207"/>
                  <a:pt x="427" y="207"/>
                  <a:pt x="427" y="207"/>
                </a:cubicBezTo>
                <a:cubicBezTo>
                  <a:pt x="562" y="207"/>
                  <a:pt x="642" y="161"/>
                  <a:pt x="725" y="113"/>
                </a:cubicBezTo>
                <a:cubicBezTo>
                  <a:pt x="821" y="58"/>
                  <a:pt x="921" y="0"/>
                  <a:pt x="1104" y="0"/>
                </a:cubicBezTo>
                <a:cubicBezTo>
                  <a:pt x="1174" y="0"/>
                  <a:pt x="1174" y="0"/>
                  <a:pt x="1174" y="0"/>
                </a:cubicBezTo>
                <a:cubicBezTo>
                  <a:pt x="1174" y="58"/>
                  <a:pt x="1174" y="58"/>
                  <a:pt x="1174" y="58"/>
                </a:cubicBezTo>
                <a:cubicBezTo>
                  <a:pt x="1104" y="58"/>
                  <a:pt x="1104" y="58"/>
                  <a:pt x="1104" y="58"/>
                </a:cubicBezTo>
                <a:cubicBezTo>
                  <a:pt x="936" y="58"/>
                  <a:pt x="843" y="111"/>
                  <a:pt x="754" y="163"/>
                </a:cubicBezTo>
                <a:cubicBezTo>
                  <a:pt x="664" y="214"/>
                  <a:pt x="578" y="264"/>
                  <a:pt x="427" y="264"/>
                </a:cubicBezTo>
                <a:cubicBezTo>
                  <a:pt x="0" y="264"/>
                  <a:pt x="0" y="264"/>
                  <a:pt x="0" y="264"/>
                </a:cubicBezTo>
                <a:cubicBezTo>
                  <a:pt x="0" y="207"/>
                  <a:pt x="0" y="207"/>
                  <a:pt x="0" y="207"/>
                </a:cubicBezTo>
                <a:close/>
              </a:path>
            </a:pathLst>
          </a:custGeom>
          <a:solidFill>
            <a:srgbClr val="00C1C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21" name="Freeform 7">
            <a:extLst>
              <a:ext uri="{FF2B5EF4-FFF2-40B4-BE49-F238E27FC236}">
                <a16:creationId xmlns:a16="http://schemas.microsoft.com/office/drawing/2014/main" id="{98786CCE-4350-4736-8E6C-28C1B14FD682}"/>
              </a:ext>
            </a:extLst>
          </p:cNvPr>
          <p:cNvSpPr/>
          <p:nvPr/>
        </p:nvSpPr>
        <p:spPr bwMode="auto">
          <a:xfrm rot="21060000">
            <a:off x="1724025" y="4539615"/>
            <a:ext cx="5530850" cy="641350"/>
          </a:xfrm>
          <a:custGeom>
            <a:avLst/>
            <a:gdLst>
              <a:gd name="T0" fmla="*/ 0 w 1420"/>
              <a:gd name="T1" fmla="*/ 0 h 169"/>
              <a:gd name="T2" fmla="*/ 558 w 1420"/>
              <a:gd name="T3" fmla="*/ 0 h 169"/>
              <a:gd name="T4" fmla="*/ 824 w 1420"/>
              <a:gd name="T5" fmla="*/ 59 h 169"/>
              <a:gd name="T6" fmla="*/ 1062 w 1420"/>
              <a:gd name="T7" fmla="*/ 111 h 169"/>
              <a:gd name="T8" fmla="*/ 1420 w 1420"/>
              <a:gd name="T9" fmla="*/ 111 h 169"/>
              <a:gd name="T10" fmla="*/ 1420 w 1420"/>
              <a:gd name="T11" fmla="*/ 169 h 169"/>
              <a:gd name="T12" fmla="*/ 1062 w 1420"/>
              <a:gd name="T13" fmla="*/ 169 h 169"/>
              <a:gd name="T14" fmla="*/ 802 w 1420"/>
              <a:gd name="T15" fmla="*/ 111 h 169"/>
              <a:gd name="T16" fmla="*/ 558 w 1420"/>
              <a:gd name="T17" fmla="*/ 57 h 169"/>
              <a:gd name="T18" fmla="*/ 0 w 1420"/>
              <a:gd name="T19" fmla="*/ 57 h 169"/>
              <a:gd name="T20" fmla="*/ 0 w 1420"/>
              <a:gd name="T2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0" h="169">
                <a:moveTo>
                  <a:pt x="0" y="0"/>
                </a:moveTo>
                <a:cubicBezTo>
                  <a:pt x="558" y="0"/>
                  <a:pt x="558" y="0"/>
                  <a:pt x="558" y="0"/>
                </a:cubicBezTo>
                <a:cubicBezTo>
                  <a:pt x="688" y="0"/>
                  <a:pt x="756" y="29"/>
                  <a:pt x="824" y="59"/>
                </a:cubicBezTo>
                <a:cubicBezTo>
                  <a:pt x="886" y="85"/>
                  <a:pt x="947" y="111"/>
                  <a:pt x="1062" y="111"/>
                </a:cubicBezTo>
                <a:cubicBezTo>
                  <a:pt x="1420" y="111"/>
                  <a:pt x="1420" y="111"/>
                  <a:pt x="1420" y="111"/>
                </a:cubicBezTo>
                <a:cubicBezTo>
                  <a:pt x="1420" y="169"/>
                  <a:pt x="1420" y="169"/>
                  <a:pt x="1420" y="169"/>
                </a:cubicBezTo>
                <a:cubicBezTo>
                  <a:pt x="1062" y="169"/>
                  <a:pt x="1062" y="169"/>
                  <a:pt x="1062" y="169"/>
                </a:cubicBezTo>
                <a:cubicBezTo>
                  <a:pt x="936" y="169"/>
                  <a:pt x="869" y="140"/>
                  <a:pt x="802" y="111"/>
                </a:cubicBezTo>
                <a:cubicBezTo>
                  <a:pt x="739" y="84"/>
                  <a:pt x="676" y="57"/>
                  <a:pt x="558" y="57"/>
                </a:cubicBezTo>
                <a:cubicBezTo>
                  <a:pt x="0" y="57"/>
                  <a:pt x="0" y="57"/>
                  <a:pt x="0" y="57"/>
                </a:cubicBezTo>
                <a:cubicBezTo>
                  <a:pt x="0" y="0"/>
                  <a:pt x="0" y="0"/>
                  <a:pt x="0" y="0"/>
                </a:cubicBezTo>
                <a:close/>
              </a:path>
            </a:pathLst>
          </a:custGeom>
          <a:solidFill>
            <a:srgbClr val="00C1C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22" name="Freeform 8">
            <a:extLst>
              <a:ext uri="{FF2B5EF4-FFF2-40B4-BE49-F238E27FC236}">
                <a16:creationId xmlns:a16="http://schemas.microsoft.com/office/drawing/2014/main" id="{D3FC4C68-A96C-4DB6-9B46-DA57F3AD69E9}"/>
              </a:ext>
            </a:extLst>
          </p:cNvPr>
          <p:cNvSpPr/>
          <p:nvPr/>
        </p:nvSpPr>
        <p:spPr bwMode="auto">
          <a:xfrm>
            <a:off x="1770847" y="4889724"/>
            <a:ext cx="5220519" cy="1174334"/>
          </a:xfrm>
          <a:custGeom>
            <a:avLst/>
            <a:gdLst>
              <a:gd name="T0" fmla="*/ 0 w 1174"/>
              <a:gd name="T1" fmla="*/ 0 h 264"/>
              <a:gd name="T2" fmla="*/ 427 w 1174"/>
              <a:gd name="T3" fmla="*/ 0 h 264"/>
              <a:gd name="T4" fmla="*/ 754 w 1174"/>
              <a:gd name="T5" fmla="*/ 102 h 264"/>
              <a:gd name="T6" fmla="*/ 1104 w 1174"/>
              <a:gd name="T7" fmla="*/ 206 h 264"/>
              <a:gd name="T8" fmla="*/ 1174 w 1174"/>
              <a:gd name="T9" fmla="*/ 206 h 264"/>
              <a:gd name="T10" fmla="*/ 1174 w 1174"/>
              <a:gd name="T11" fmla="*/ 264 h 264"/>
              <a:gd name="T12" fmla="*/ 1104 w 1174"/>
              <a:gd name="T13" fmla="*/ 264 h 264"/>
              <a:gd name="T14" fmla="*/ 725 w 1174"/>
              <a:gd name="T15" fmla="*/ 151 h 264"/>
              <a:gd name="T16" fmla="*/ 427 w 1174"/>
              <a:gd name="T17" fmla="*/ 57 h 264"/>
              <a:gd name="T18" fmla="*/ 0 w 1174"/>
              <a:gd name="T19" fmla="*/ 57 h 264"/>
              <a:gd name="T20" fmla="*/ 0 w 1174"/>
              <a:gd name="T2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4" h="264">
                <a:moveTo>
                  <a:pt x="0" y="0"/>
                </a:moveTo>
                <a:cubicBezTo>
                  <a:pt x="427" y="0"/>
                  <a:pt x="427" y="0"/>
                  <a:pt x="427" y="0"/>
                </a:cubicBezTo>
                <a:cubicBezTo>
                  <a:pt x="578" y="0"/>
                  <a:pt x="664" y="50"/>
                  <a:pt x="754" y="102"/>
                </a:cubicBezTo>
                <a:cubicBezTo>
                  <a:pt x="843" y="153"/>
                  <a:pt x="936" y="206"/>
                  <a:pt x="1104" y="206"/>
                </a:cubicBezTo>
                <a:cubicBezTo>
                  <a:pt x="1174" y="206"/>
                  <a:pt x="1174" y="206"/>
                  <a:pt x="1174" y="206"/>
                </a:cubicBezTo>
                <a:cubicBezTo>
                  <a:pt x="1174" y="264"/>
                  <a:pt x="1174" y="264"/>
                  <a:pt x="1174" y="264"/>
                </a:cubicBezTo>
                <a:cubicBezTo>
                  <a:pt x="1104" y="264"/>
                  <a:pt x="1104" y="264"/>
                  <a:pt x="1104" y="264"/>
                </a:cubicBezTo>
                <a:cubicBezTo>
                  <a:pt x="921" y="264"/>
                  <a:pt x="821" y="206"/>
                  <a:pt x="725" y="151"/>
                </a:cubicBezTo>
                <a:cubicBezTo>
                  <a:pt x="642" y="103"/>
                  <a:pt x="562" y="57"/>
                  <a:pt x="427" y="57"/>
                </a:cubicBezTo>
                <a:cubicBezTo>
                  <a:pt x="0" y="57"/>
                  <a:pt x="0" y="57"/>
                  <a:pt x="0" y="57"/>
                </a:cubicBezTo>
                <a:cubicBezTo>
                  <a:pt x="0" y="0"/>
                  <a:pt x="0" y="0"/>
                  <a:pt x="0" y="0"/>
                </a:cubicBezTo>
                <a:close/>
              </a:path>
            </a:pathLst>
          </a:custGeom>
          <a:solidFill>
            <a:srgbClr val="00C1C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23" name="Oval 9">
            <a:extLst>
              <a:ext uri="{FF2B5EF4-FFF2-40B4-BE49-F238E27FC236}">
                <a16:creationId xmlns:a16="http://schemas.microsoft.com/office/drawing/2014/main" id="{FA673D3C-CEAF-441E-A3A9-C8A112E9D306}"/>
              </a:ext>
            </a:extLst>
          </p:cNvPr>
          <p:cNvSpPr>
            <a:spLocks noChangeArrowheads="1"/>
          </p:cNvSpPr>
          <p:nvPr/>
        </p:nvSpPr>
        <p:spPr bwMode="auto">
          <a:xfrm>
            <a:off x="1100874" y="3120696"/>
            <a:ext cx="2550038" cy="2551917"/>
          </a:xfrm>
          <a:prstGeom prst="ellipse">
            <a:avLst/>
          </a:prstGeom>
          <a:solidFill>
            <a:srgbClr val="EF4A6A"/>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dirty="0"/>
              <a:t> </a:t>
            </a:r>
            <a:endParaRPr lang="zh-CN" altLang="en-US" dirty="0"/>
          </a:p>
        </p:txBody>
      </p:sp>
      <p:sp>
        <p:nvSpPr>
          <p:cNvPr id="24" name="Oval 10">
            <a:extLst>
              <a:ext uri="{FF2B5EF4-FFF2-40B4-BE49-F238E27FC236}">
                <a16:creationId xmlns:a16="http://schemas.microsoft.com/office/drawing/2014/main" id="{74EEE3F9-4EDB-4908-9578-5DF48C92F7AF}"/>
              </a:ext>
            </a:extLst>
          </p:cNvPr>
          <p:cNvSpPr>
            <a:spLocks noChangeArrowheads="1"/>
          </p:cNvSpPr>
          <p:nvPr/>
        </p:nvSpPr>
        <p:spPr bwMode="auto">
          <a:xfrm>
            <a:off x="1219437" y="3244904"/>
            <a:ext cx="2307266" cy="230350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 name="Oval 11">
            <a:extLst>
              <a:ext uri="{FF2B5EF4-FFF2-40B4-BE49-F238E27FC236}">
                <a16:creationId xmlns:a16="http://schemas.microsoft.com/office/drawing/2014/main" id="{D768D111-4179-4240-A5F9-11D43BB67DB3}"/>
              </a:ext>
            </a:extLst>
          </p:cNvPr>
          <p:cNvSpPr>
            <a:spLocks noChangeArrowheads="1"/>
          </p:cNvSpPr>
          <p:nvPr/>
        </p:nvSpPr>
        <p:spPr bwMode="auto">
          <a:xfrm>
            <a:off x="1473500" y="3493321"/>
            <a:ext cx="1801023" cy="1806668"/>
          </a:xfrm>
          <a:prstGeom prst="ellipse">
            <a:avLst/>
          </a:prstGeom>
          <a:solidFill>
            <a:srgbClr val="EF4A6A"/>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 name="Oval 12">
            <a:extLst>
              <a:ext uri="{FF2B5EF4-FFF2-40B4-BE49-F238E27FC236}">
                <a16:creationId xmlns:a16="http://schemas.microsoft.com/office/drawing/2014/main" id="{D5AECFBD-A199-4BF6-8333-FF0F2DCA6873}"/>
              </a:ext>
            </a:extLst>
          </p:cNvPr>
          <p:cNvSpPr>
            <a:spLocks noChangeArrowheads="1"/>
          </p:cNvSpPr>
          <p:nvPr/>
        </p:nvSpPr>
        <p:spPr bwMode="auto">
          <a:xfrm>
            <a:off x="6278880" y="2357120"/>
            <a:ext cx="1036320" cy="1072515"/>
          </a:xfrm>
          <a:prstGeom prst="ellipse">
            <a:avLst/>
          </a:prstGeom>
          <a:solidFill>
            <a:srgbClr val="EF4A6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27" name="Oval 13">
            <a:extLst>
              <a:ext uri="{FF2B5EF4-FFF2-40B4-BE49-F238E27FC236}">
                <a16:creationId xmlns:a16="http://schemas.microsoft.com/office/drawing/2014/main" id="{439B62BB-17F5-4A48-9C03-DF671FFFF374}"/>
              </a:ext>
            </a:extLst>
          </p:cNvPr>
          <p:cNvSpPr>
            <a:spLocks noChangeArrowheads="1"/>
          </p:cNvSpPr>
          <p:nvPr/>
        </p:nvSpPr>
        <p:spPr bwMode="auto">
          <a:xfrm>
            <a:off x="6435725" y="2512060"/>
            <a:ext cx="755650" cy="7556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Oval 14">
            <a:extLst>
              <a:ext uri="{FF2B5EF4-FFF2-40B4-BE49-F238E27FC236}">
                <a16:creationId xmlns:a16="http://schemas.microsoft.com/office/drawing/2014/main" id="{C4F992C8-34C7-4DE7-B83C-91F815CDA06C}"/>
              </a:ext>
            </a:extLst>
          </p:cNvPr>
          <p:cNvSpPr>
            <a:spLocks noChangeArrowheads="1"/>
          </p:cNvSpPr>
          <p:nvPr/>
        </p:nvSpPr>
        <p:spPr bwMode="auto">
          <a:xfrm>
            <a:off x="6287770" y="5428615"/>
            <a:ext cx="1119505" cy="1119505"/>
          </a:xfrm>
          <a:prstGeom prst="ellipse">
            <a:avLst/>
          </a:prstGeom>
          <a:solidFill>
            <a:srgbClr val="EF4A6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29" name="Oval 15">
            <a:extLst>
              <a:ext uri="{FF2B5EF4-FFF2-40B4-BE49-F238E27FC236}">
                <a16:creationId xmlns:a16="http://schemas.microsoft.com/office/drawing/2014/main" id="{64F23721-AA0D-4E02-94F2-34DA40294380}"/>
              </a:ext>
            </a:extLst>
          </p:cNvPr>
          <p:cNvSpPr>
            <a:spLocks noChangeArrowheads="1"/>
          </p:cNvSpPr>
          <p:nvPr/>
        </p:nvSpPr>
        <p:spPr bwMode="auto">
          <a:xfrm>
            <a:off x="6466205" y="5582920"/>
            <a:ext cx="788035" cy="78803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Oval 16">
            <a:extLst>
              <a:ext uri="{FF2B5EF4-FFF2-40B4-BE49-F238E27FC236}">
                <a16:creationId xmlns:a16="http://schemas.microsoft.com/office/drawing/2014/main" id="{E058F2BA-D60A-46BD-BC34-3E056C425957}"/>
              </a:ext>
            </a:extLst>
          </p:cNvPr>
          <p:cNvSpPr>
            <a:spLocks noChangeArrowheads="1"/>
          </p:cNvSpPr>
          <p:nvPr/>
        </p:nvSpPr>
        <p:spPr bwMode="auto">
          <a:xfrm>
            <a:off x="7315200" y="3226435"/>
            <a:ext cx="1127760" cy="1062990"/>
          </a:xfrm>
          <a:prstGeom prst="ellipse">
            <a:avLst/>
          </a:prstGeom>
          <a:solidFill>
            <a:srgbClr val="EF4A6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31" name="Oval 17">
            <a:extLst>
              <a:ext uri="{FF2B5EF4-FFF2-40B4-BE49-F238E27FC236}">
                <a16:creationId xmlns:a16="http://schemas.microsoft.com/office/drawing/2014/main" id="{152AD467-001D-464E-B1CC-2B8524D21CF8}"/>
              </a:ext>
            </a:extLst>
          </p:cNvPr>
          <p:cNvSpPr>
            <a:spLocks noChangeArrowheads="1"/>
          </p:cNvSpPr>
          <p:nvPr/>
        </p:nvSpPr>
        <p:spPr bwMode="auto">
          <a:xfrm>
            <a:off x="7493000" y="3333750"/>
            <a:ext cx="848360" cy="84836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2" name="Oval 18">
            <a:extLst>
              <a:ext uri="{FF2B5EF4-FFF2-40B4-BE49-F238E27FC236}">
                <a16:creationId xmlns:a16="http://schemas.microsoft.com/office/drawing/2014/main" id="{6ABF4DCA-6E5D-4871-8E2C-F332429E1FF3}"/>
              </a:ext>
            </a:extLst>
          </p:cNvPr>
          <p:cNvSpPr>
            <a:spLocks noChangeArrowheads="1"/>
          </p:cNvSpPr>
          <p:nvPr/>
        </p:nvSpPr>
        <p:spPr bwMode="auto">
          <a:xfrm>
            <a:off x="6840220" y="4309745"/>
            <a:ext cx="1161415" cy="1158240"/>
          </a:xfrm>
          <a:prstGeom prst="ellipse">
            <a:avLst/>
          </a:prstGeom>
          <a:solidFill>
            <a:srgbClr val="EF4A6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33" name="Oval 19">
            <a:extLst>
              <a:ext uri="{FF2B5EF4-FFF2-40B4-BE49-F238E27FC236}">
                <a16:creationId xmlns:a16="http://schemas.microsoft.com/office/drawing/2014/main" id="{82E216E8-2E9D-4129-817F-7D1F06FD9186}"/>
              </a:ext>
            </a:extLst>
          </p:cNvPr>
          <p:cNvSpPr>
            <a:spLocks noChangeArrowheads="1"/>
          </p:cNvSpPr>
          <p:nvPr/>
        </p:nvSpPr>
        <p:spPr bwMode="auto">
          <a:xfrm>
            <a:off x="7020560" y="4471670"/>
            <a:ext cx="835660" cy="83566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TextBox 54">
            <a:extLst>
              <a:ext uri="{FF2B5EF4-FFF2-40B4-BE49-F238E27FC236}">
                <a16:creationId xmlns:a16="http://schemas.microsoft.com/office/drawing/2014/main" id="{E8FFF0CC-5DEC-4E06-9CD6-A323D85AEDE5}"/>
              </a:ext>
            </a:extLst>
          </p:cNvPr>
          <p:cNvSpPr txBox="1"/>
          <p:nvPr/>
        </p:nvSpPr>
        <p:spPr bwMode="auto">
          <a:xfrm>
            <a:off x="439617" y="5695003"/>
            <a:ext cx="3535680" cy="46037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dirty="0">
                <a:solidFill>
                  <a:schemeClr val="tx2">
                    <a:lumMod val="75000"/>
                  </a:schemeClr>
                </a:solidFill>
                <a:latin typeface="微软雅黑" panose="020B0503020204020204" pitchFamily="34" charset="-122"/>
                <a:ea typeface="微软雅黑" panose="020B0503020204020204" pitchFamily="34" charset="-122"/>
              </a:rPr>
              <a:t>智能中医药数据分析系统</a:t>
            </a:r>
          </a:p>
        </p:txBody>
      </p:sp>
      <p:sp>
        <p:nvSpPr>
          <p:cNvPr id="35" name="TextBox 55">
            <a:extLst>
              <a:ext uri="{FF2B5EF4-FFF2-40B4-BE49-F238E27FC236}">
                <a16:creationId xmlns:a16="http://schemas.microsoft.com/office/drawing/2014/main" id="{A06A9A03-E05F-4FFA-978D-3849CB543D8C}"/>
              </a:ext>
            </a:extLst>
          </p:cNvPr>
          <p:cNvSpPr txBox="1"/>
          <p:nvPr/>
        </p:nvSpPr>
        <p:spPr bwMode="auto">
          <a:xfrm>
            <a:off x="4779074" y="1527421"/>
            <a:ext cx="5135880" cy="82994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a:endParaRPr lang="zh-CN" altLang="en-US" spc="3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pc="300" dirty="0">
                <a:latin typeface="微软雅黑" panose="020B0503020204020204" pitchFamily="34" charset="-122"/>
                <a:ea typeface="微软雅黑" panose="020B0503020204020204" pitchFamily="34" charset="-122"/>
                <a:cs typeface="微软雅黑" panose="020B0503020204020204" pitchFamily="34" charset="-122"/>
                <a:sym typeface="+mn-ea"/>
              </a:rPr>
              <a:t>关联分析</a:t>
            </a:r>
            <a:r>
              <a:rPr lang="en-US" altLang="zh-CN" spc="3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pc="300" dirty="0" err="1">
                <a:latin typeface="微软雅黑" panose="020B0503020204020204" pitchFamily="34" charset="-122"/>
                <a:ea typeface="微软雅黑" panose="020B0503020204020204" pitchFamily="34" charset="-122"/>
                <a:cs typeface="微软雅黑" panose="020B0503020204020204" pitchFamily="34" charset="-122"/>
                <a:sym typeface="+mn-ea"/>
              </a:rPr>
              <a:t>Apriori</a:t>
            </a:r>
            <a:r>
              <a:rPr lang="zh-CN" altLang="en-US" spc="300" dirty="0">
                <a:latin typeface="微软雅黑" panose="020B0503020204020204" pitchFamily="34" charset="-122"/>
                <a:ea typeface="微软雅黑" panose="020B0503020204020204" pitchFamily="34" charset="-122"/>
                <a:cs typeface="微软雅黑" panose="020B0503020204020204" pitchFamily="34" charset="-122"/>
                <a:sym typeface="+mn-ea"/>
              </a:rPr>
              <a:t>关联规则算法</a:t>
            </a:r>
            <a:endParaRPr lang="zh-CN" altLang="en-US"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TextBox 56">
            <a:extLst>
              <a:ext uri="{FF2B5EF4-FFF2-40B4-BE49-F238E27FC236}">
                <a16:creationId xmlns:a16="http://schemas.microsoft.com/office/drawing/2014/main" id="{081E5B55-F9FF-43F8-9402-04DBFD9AA69A}"/>
              </a:ext>
            </a:extLst>
          </p:cNvPr>
          <p:cNvSpPr txBox="1"/>
          <p:nvPr/>
        </p:nvSpPr>
        <p:spPr bwMode="auto">
          <a:xfrm>
            <a:off x="7571513" y="2601444"/>
            <a:ext cx="3380740" cy="46037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a:r>
              <a:rPr lang="zh-CN" altLang="en-US" spc="300" dirty="0">
                <a:latin typeface="微软雅黑" panose="020B0503020204020204" pitchFamily="34" charset="-122"/>
                <a:ea typeface="微软雅黑" panose="020B0503020204020204" pitchFamily="34" charset="-122"/>
                <a:cs typeface="微软雅黑" panose="020B0503020204020204" pitchFamily="34" charset="-122"/>
                <a:sym typeface="+mn-ea"/>
              </a:rPr>
              <a:t>频次分析</a:t>
            </a:r>
            <a:r>
              <a:rPr lang="en-US" altLang="zh-CN" spc="3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pc="300" dirty="0">
                <a:latin typeface="微软雅黑" panose="020B0503020204020204" pitchFamily="34" charset="-122"/>
                <a:ea typeface="微软雅黑" panose="020B0503020204020204" pitchFamily="34" charset="-122"/>
                <a:cs typeface="微软雅黑" panose="020B0503020204020204" pitchFamily="34" charset="-122"/>
                <a:sym typeface="+mn-ea"/>
              </a:rPr>
              <a:t>统计学方法</a:t>
            </a:r>
            <a:endParaRPr lang="en-US" altLang="zh-CN" spc="300"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7" name="TextBox 57">
            <a:extLst>
              <a:ext uri="{FF2B5EF4-FFF2-40B4-BE49-F238E27FC236}">
                <a16:creationId xmlns:a16="http://schemas.microsoft.com/office/drawing/2014/main" id="{FA3C82E4-965D-4336-B89D-7D18DF7AB891}"/>
              </a:ext>
            </a:extLst>
          </p:cNvPr>
          <p:cNvSpPr txBox="1"/>
          <p:nvPr/>
        </p:nvSpPr>
        <p:spPr bwMode="auto">
          <a:xfrm>
            <a:off x="8187055" y="4465320"/>
            <a:ext cx="3803015" cy="120713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ts val="2900"/>
              </a:lnSpc>
              <a:buClr>
                <a:srgbClr val="000066"/>
              </a:buClr>
            </a:pPr>
            <a:r>
              <a:rPr lang="zh-CN" altLang="en-US" spc="300" dirty="0">
                <a:latin typeface="微软雅黑" panose="020B0503020204020204" pitchFamily="34" charset="-122"/>
                <a:ea typeface="微软雅黑" panose="020B0503020204020204" pitchFamily="34" charset="-122"/>
                <a:sym typeface="+mn-ea"/>
              </a:rPr>
              <a:t>中医舌象诊断：</a:t>
            </a:r>
          </a:p>
          <a:p>
            <a:pPr algn="just">
              <a:lnSpc>
                <a:spcPts val="2900"/>
              </a:lnSpc>
              <a:buClr>
                <a:srgbClr val="000066"/>
              </a:buClr>
            </a:pPr>
            <a:r>
              <a:rPr lang="zh-CN" altLang="en-US" spc="300" dirty="0">
                <a:latin typeface="微软雅黑" panose="020B0503020204020204" pitchFamily="34" charset="-122"/>
                <a:ea typeface="微软雅黑" panose="020B0503020204020204" pitchFamily="34" charset="-122"/>
                <a:sym typeface="+mn-ea"/>
              </a:rPr>
              <a:t>深度学习与图像处理外部接口</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8" name="TextBox 58">
            <a:extLst>
              <a:ext uri="{FF2B5EF4-FFF2-40B4-BE49-F238E27FC236}">
                <a16:creationId xmlns:a16="http://schemas.microsoft.com/office/drawing/2014/main" id="{242C3045-3B62-47E2-8A25-EE15C4FCAE9B}"/>
              </a:ext>
            </a:extLst>
          </p:cNvPr>
          <p:cNvSpPr txBox="1"/>
          <p:nvPr/>
        </p:nvSpPr>
        <p:spPr bwMode="auto">
          <a:xfrm>
            <a:off x="8454486" y="3333937"/>
            <a:ext cx="3268980" cy="829945"/>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l"/>
            <a:r>
              <a:rPr lang="zh-CN" altLang="en-US" spc="300" dirty="0">
                <a:latin typeface="微软雅黑" panose="020B0503020204020204" pitchFamily="34" charset="-122"/>
                <a:ea typeface="微软雅黑" panose="020B0503020204020204" pitchFamily="34" charset="-122"/>
                <a:cs typeface="微软雅黑" panose="020B0503020204020204" pitchFamily="34" charset="-122"/>
                <a:sym typeface="+mn-ea"/>
              </a:rPr>
              <a:t>聚类分析</a:t>
            </a:r>
            <a:r>
              <a:rPr lang="en-US" altLang="zh-CN" spc="300" dirty="0">
                <a:latin typeface="微软雅黑" panose="020B0503020204020204" pitchFamily="34" charset="-122"/>
                <a:ea typeface="微软雅黑" panose="020B0503020204020204" pitchFamily="34" charset="-122"/>
                <a:cs typeface="微软雅黑" panose="020B0503020204020204" pitchFamily="34" charset="-122"/>
                <a:sym typeface="+mn-ea"/>
              </a:rPr>
              <a:t>:</a:t>
            </a:r>
          </a:p>
          <a:p>
            <a:pPr algn="l"/>
            <a:r>
              <a:rPr lang="zh-CN" altLang="en-US" spc="300" dirty="0">
                <a:latin typeface="微软雅黑" panose="020B0503020204020204" pitchFamily="34" charset="-122"/>
                <a:ea typeface="微软雅黑" panose="020B0503020204020204" pitchFamily="34" charset="-122"/>
                <a:cs typeface="微软雅黑" panose="020B0503020204020204" pitchFamily="34" charset="-122"/>
                <a:sym typeface="+mn-ea"/>
              </a:rPr>
              <a:t>复杂系统熵聚类算法</a:t>
            </a:r>
            <a:endParaRPr lang="zh-CN" altLang="en-US" dirty="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TextBox 682">
            <a:extLst>
              <a:ext uri="{FF2B5EF4-FFF2-40B4-BE49-F238E27FC236}">
                <a16:creationId xmlns:a16="http://schemas.microsoft.com/office/drawing/2014/main" id="{47726F0B-7754-43DB-BD4F-4AA9299FB9C0}"/>
              </a:ext>
            </a:extLst>
          </p:cNvPr>
          <p:cNvSpPr txBox="1"/>
          <p:nvPr/>
        </p:nvSpPr>
        <p:spPr>
          <a:xfrm>
            <a:off x="6008370" y="2601595"/>
            <a:ext cx="1563370" cy="58356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EF4A6A"/>
                </a:solidFill>
                <a:latin typeface="微软雅黑" panose="020B0503020204020204" pitchFamily="34" charset="-122"/>
                <a:ea typeface="微软雅黑" panose="020B0503020204020204" pitchFamily="34" charset="-122"/>
              </a:rPr>
              <a:t>2</a:t>
            </a:r>
          </a:p>
        </p:txBody>
      </p:sp>
      <p:sp>
        <p:nvSpPr>
          <p:cNvPr id="40" name="TextBox 682">
            <a:extLst>
              <a:ext uri="{FF2B5EF4-FFF2-40B4-BE49-F238E27FC236}">
                <a16:creationId xmlns:a16="http://schemas.microsoft.com/office/drawing/2014/main" id="{4E390883-88A0-4BE3-B526-26E3D0742C44}"/>
              </a:ext>
            </a:extLst>
          </p:cNvPr>
          <p:cNvSpPr txBox="1"/>
          <p:nvPr/>
        </p:nvSpPr>
        <p:spPr>
          <a:xfrm>
            <a:off x="7571740" y="3429635"/>
            <a:ext cx="615315" cy="58356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EF4A6A"/>
                </a:solidFill>
              </a:rPr>
              <a:t>3</a:t>
            </a:r>
          </a:p>
        </p:txBody>
      </p:sp>
      <p:sp>
        <p:nvSpPr>
          <p:cNvPr id="41" name="TextBox 682">
            <a:extLst>
              <a:ext uri="{FF2B5EF4-FFF2-40B4-BE49-F238E27FC236}">
                <a16:creationId xmlns:a16="http://schemas.microsoft.com/office/drawing/2014/main" id="{B7629A65-07DB-4484-9BA1-37809CEA01D4}"/>
              </a:ext>
            </a:extLst>
          </p:cNvPr>
          <p:cNvSpPr txBox="1"/>
          <p:nvPr/>
        </p:nvSpPr>
        <p:spPr>
          <a:xfrm>
            <a:off x="7155815" y="4597400"/>
            <a:ext cx="609600" cy="58356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EF4A6A"/>
                </a:solidFill>
              </a:rPr>
              <a:t>4</a:t>
            </a:r>
          </a:p>
        </p:txBody>
      </p:sp>
      <p:sp>
        <p:nvSpPr>
          <p:cNvPr id="42" name="TextBox 682">
            <a:extLst>
              <a:ext uri="{FF2B5EF4-FFF2-40B4-BE49-F238E27FC236}">
                <a16:creationId xmlns:a16="http://schemas.microsoft.com/office/drawing/2014/main" id="{7FA93C55-345D-4129-93D9-8768D9FE8DC7}"/>
              </a:ext>
            </a:extLst>
          </p:cNvPr>
          <p:cNvSpPr txBox="1"/>
          <p:nvPr/>
        </p:nvSpPr>
        <p:spPr>
          <a:xfrm>
            <a:off x="6647180" y="5614670"/>
            <a:ext cx="434340" cy="58356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EF4A6A"/>
                </a:solidFill>
              </a:rPr>
              <a:t>5</a:t>
            </a:r>
          </a:p>
        </p:txBody>
      </p:sp>
      <p:sp>
        <p:nvSpPr>
          <p:cNvPr id="43" name="TextBox 682">
            <a:extLst>
              <a:ext uri="{FF2B5EF4-FFF2-40B4-BE49-F238E27FC236}">
                <a16:creationId xmlns:a16="http://schemas.microsoft.com/office/drawing/2014/main" id="{73898335-4D36-4EB2-B602-C276E1A33F6D}"/>
              </a:ext>
            </a:extLst>
          </p:cNvPr>
          <p:cNvSpPr txBox="1"/>
          <p:nvPr/>
        </p:nvSpPr>
        <p:spPr>
          <a:xfrm>
            <a:off x="1723772" y="4087908"/>
            <a:ext cx="1300480" cy="768350"/>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4400" dirty="0">
                <a:solidFill>
                  <a:schemeClr val="bg1"/>
                </a:solidFill>
                <a:latin typeface="微软雅黑" panose="020B0503020204020204" pitchFamily="34" charset="-122"/>
                <a:ea typeface="微软雅黑" panose="020B0503020204020204" pitchFamily="34" charset="-122"/>
              </a:rPr>
              <a:t>系统</a:t>
            </a:r>
          </a:p>
        </p:txBody>
      </p:sp>
      <p:sp>
        <p:nvSpPr>
          <p:cNvPr id="44" name="TextBox 20">
            <a:extLst>
              <a:ext uri="{FF2B5EF4-FFF2-40B4-BE49-F238E27FC236}">
                <a16:creationId xmlns:a16="http://schemas.microsoft.com/office/drawing/2014/main" id="{1743612D-502F-4A5C-AC2C-1A36B4736463}"/>
              </a:ext>
            </a:extLst>
          </p:cNvPr>
          <p:cNvSpPr txBox="1"/>
          <p:nvPr/>
        </p:nvSpPr>
        <p:spPr>
          <a:xfrm>
            <a:off x="439420" y="721360"/>
            <a:ext cx="11672570" cy="1198880"/>
          </a:xfrm>
          <a:prstGeom prst="rect">
            <a:avLst/>
          </a:prstGeom>
          <a:solidFill>
            <a:schemeClr val="bg1">
              <a:lumMod val="9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Tx/>
              <a:buSzTx/>
              <a:buFontTx/>
            </a:pPr>
            <a:r>
              <a:rPr lang="en-US" altLang="zh-CN" sz="2400" dirty="0">
                <a:solidFill>
                  <a:schemeClr val="tx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GB" altLang="zh-CN"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rPr>
              <a:t>由此，我们利用Web技术，数据挖掘算法，朴素贝叶斯算法，</a:t>
            </a:r>
            <a:r>
              <a:rPr lang="en-GB" altLang="zh-CN"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深度学习与图像处理</a:t>
            </a:r>
            <a:r>
              <a:rPr lang="en-GB" altLang="zh-CN"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rPr>
              <a:t>等技术</a:t>
            </a:r>
            <a:r>
              <a:rPr lang="en-GB" altLang="zh-CN" sz="2400" dirty="0">
                <a:solidFill>
                  <a:schemeClr val="tx1">
                    <a:lumMod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开发Web版的智能中医药数据分析系统应用到中医处方、文本情感、中医舌象等领域</a:t>
            </a:r>
            <a:endParaRPr lang="zh-CN" altLang="en-US" sz="2400" spc="3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Oval 12">
            <a:extLst>
              <a:ext uri="{FF2B5EF4-FFF2-40B4-BE49-F238E27FC236}">
                <a16:creationId xmlns:a16="http://schemas.microsoft.com/office/drawing/2014/main" id="{EDC7CD06-56C6-419B-826E-6BD7B01CFEB0}"/>
              </a:ext>
            </a:extLst>
          </p:cNvPr>
          <p:cNvSpPr>
            <a:spLocks noChangeArrowheads="1"/>
          </p:cNvSpPr>
          <p:nvPr/>
        </p:nvSpPr>
        <p:spPr bwMode="auto">
          <a:xfrm>
            <a:off x="3855720" y="1891030"/>
            <a:ext cx="1049655" cy="1030605"/>
          </a:xfrm>
          <a:prstGeom prst="ellipse">
            <a:avLst/>
          </a:prstGeom>
          <a:solidFill>
            <a:srgbClr val="EF4A6A"/>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600"/>
          </a:p>
        </p:txBody>
      </p:sp>
      <p:sp>
        <p:nvSpPr>
          <p:cNvPr id="46" name="Oval 13">
            <a:extLst>
              <a:ext uri="{FF2B5EF4-FFF2-40B4-BE49-F238E27FC236}">
                <a16:creationId xmlns:a16="http://schemas.microsoft.com/office/drawing/2014/main" id="{9F7B9D0F-3595-4F9F-AAA2-513738B0610F}"/>
              </a:ext>
            </a:extLst>
          </p:cNvPr>
          <p:cNvSpPr>
            <a:spLocks noChangeArrowheads="1"/>
          </p:cNvSpPr>
          <p:nvPr/>
        </p:nvSpPr>
        <p:spPr bwMode="auto">
          <a:xfrm>
            <a:off x="3959860" y="2011680"/>
            <a:ext cx="819150" cy="8191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7" name="TextBox 682">
            <a:extLst>
              <a:ext uri="{FF2B5EF4-FFF2-40B4-BE49-F238E27FC236}">
                <a16:creationId xmlns:a16="http://schemas.microsoft.com/office/drawing/2014/main" id="{867C0F86-A490-46A0-AC57-C882226D08E5}"/>
              </a:ext>
            </a:extLst>
          </p:cNvPr>
          <p:cNvSpPr txBox="1"/>
          <p:nvPr/>
        </p:nvSpPr>
        <p:spPr>
          <a:xfrm>
            <a:off x="3542030" y="2075815"/>
            <a:ext cx="1715770" cy="58356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dirty="0">
                <a:solidFill>
                  <a:srgbClr val="EF4A6A"/>
                </a:solidFill>
                <a:latin typeface="微软雅黑" panose="020B0503020204020204" pitchFamily="34" charset="-122"/>
                <a:ea typeface="微软雅黑" panose="020B0503020204020204" pitchFamily="34" charset="-122"/>
              </a:rPr>
              <a:t>1</a:t>
            </a:r>
          </a:p>
        </p:txBody>
      </p:sp>
      <p:sp>
        <p:nvSpPr>
          <p:cNvPr id="48" name="TextBox 57">
            <a:extLst>
              <a:ext uri="{FF2B5EF4-FFF2-40B4-BE49-F238E27FC236}">
                <a16:creationId xmlns:a16="http://schemas.microsoft.com/office/drawing/2014/main" id="{271B4735-CE66-4F38-822C-695905FA75A3}"/>
              </a:ext>
            </a:extLst>
          </p:cNvPr>
          <p:cNvSpPr txBox="1"/>
          <p:nvPr/>
        </p:nvSpPr>
        <p:spPr bwMode="auto">
          <a:xfrm>
            <a:off x="7493000" y="5713095"/>
            <a:ext cx="3803015" cy="83502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a:lnSpc>
                <a:spcPts val="2900"/>
              </a:lnSpc>
              <a:buClr>
                <a:srgbClr val="000066"/>
              </a:buClr>
            </a:pPr>
            <a:r>
              <a:rPr lang="zh-CN" altLang="en-US" spc="300" dirty="0">
                <a:latin typeface="微软雅黑" panose="020B0503020204020204" pitchFamily="34" charset="-122"/>
                <a:ea typeface="微软雅黑" panose="020B0503020204020204" pitchFamily="34" charset="-122"/>
              </a:rPr>
              <a:t>文本情感分析：朴素贝叶斯算法</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308778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0-#ppt_w/2"/>
                                          </p:val>
                                        </p:tav>
                                        <p:tav tm="100000">
                                          <p:val>
                                            <p:strVal val="#ppt_x"/>
                                          </p:val>
                                        </p:tav>
                                      </p:tavLst>
                                    </p:anim>
                                    <p:anim calcmode="lin" valueType="num">
                                      <p:cBhvr additive="base">
                                        <p:cTn id="1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Effect transition="in" filter="fade">
                                      <p:cBhvr>
                                        <p:cTn id="35" dur="500"/>
                                        <p:tgtEl>
                                          <p:spTgt spid="2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0-#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childTnLst>
                          </p:cTn>
                        </p:par>
                        <p:par>
                          <p:cTn id="52" fill="hold">
                            <p:stCondLst>
                              <p:cond delay="500"/>
                            </p:stCondLst>
                            <p:childTnLst>
                              <p:par>
                                <p:cTn id="53" presetID="53" presetClass="entr" presetSubtype="16"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p:cTn id="60" dur="500" fill="hold"/>
                                        <p:tgtEl>
                                          <p:spTgt spid="47"/>
                                        </p:tgtEl>
                                        <p:attrNameLst>
                                          <p:attrName>ppt_w</p:attrName>
                                        </p:attrNameLst>
                                      </p:cBhvr>
                                      <p:tavLst>
                                        <p:tav tm="0">
                                          <p:val>
                                            <p:fltVal val="0"/>
                                          </p:val>
                                        </p:tav>
                                        <p:tav tm="100000">
                                          <p:val>
                                            <p:strVal val="#ppt_w"/>
                                          </p:val>
                                        </p:tav>
                                      </p:tavLst>
                                    </p:anim>
                                    <p:anim calcmode="lin" valueType="num">
                                      <p:cBhvr>
                                        <p:cTn id="61" dur="500" fill="hold"/>
                                        <p:tgtEl>
                                          <p:spTgt spid="47"/>
                                        </p:tgtEl>
                                        <p:attrNameLst>
                                          <p:attrName>ppt_h</p:attrName>
                                        </p:attrNameLst>
                                      </p:cBhvr>
                                      <p:tavLst>
                                        <p:tav tm="0">
                                          <p:val>
                                            <p:fltVal val="0"/>
                                          </p:val>
                                        </p:tav>
                                        <p:tav tm="100000">
                                          <p:val>
                                            <p:strVal val="#ppt_h"/>
                                          </p:val>
                                        </p:tav>
                                      </p:tavLst>
                                    </p:anim>
                                    <p:animEffect transition="in" filter="fade">
                                      <p:cBhvr>
                                        <p:cTn id="62" dur="500"/>
                                        <p:tgtEl>
                                          <p:spTgt spid="47"/>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500" fill="hold"/>
                                        <p:tgtEl>
                                          <p:spTgt spid="46"/>
                                        </p:tgtEl>
                                        <p:attrNameLst>
                                          <p:attrName>ppt_w</p:attrName>
                                        </p:attrNameLst>
                                      </p:cBhvr>
                                      <p:tavLst>
                                        <p:tav tm="0">
                                          <p:val>
                                            <p:fltVal val="0"/>
                                          </p:val>
                                        </p:tav>
                                        <p:tav tm="100000">
                                          <p:val>
                                            <p:strVal val="#ppt_w"/>
                                          </p:val>
                                        </p:tav>
                                      </p:tavLst>
                                    </p:anim>
                                    <p:anim calcmode="lin" valueType="num">
                                      <p:cBhvr>
                                        <p:cTn id="66" dur="500" fill="hold"/>
                                        <p:tgtEl>
                                          <p:spTgt spid="46"/>
                                        </p:tgtEl>
                                        <p:attrNameLst>
                                          <p:attrName>ppt_h</p:attrName>
                                        </p:attrNameLst>
                                      </p:cBhvr>
                                      <p:tavLst>
                                        <p:tav tm="0">
                                          <p:val>
                                            <p:fltVal val="0"/>
                                          </p:val>
                                        </p:tav>
                                        <p:tav tm="100000">
                                          <p:val>
                                            <p:strVal val="#ppt_h"/>
                                          </p:val>
                                        </p:tav>
                                      </p:tavLst>
                                    </p:anim>
                                    <p:animEffect transition="in" filter="fade">
                                      <p:cBhvr>
                                        <p:cTn id="67" dur="500"/>
                                        <p:tgtEl>
                                          <p:spTgt spid="46"/>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p:cTn id="70" dur="500" fill="hold"/>
                                        <p:tgtEl>
                                          <p:spTgt spid="35"/>
                                        </p:tgtEl>
                                        <p:attrNameLst>
                                          <p:attrName>ppt_w</p:attrName>
                                        </p:attrNameLst>
                                      </p:cBhvr>
                                      <p:tavLst>
                                        <p:tav tm="0">
                                          <p:val>
                                            <p:fltVal val="0"/>
                                          </p:val>
                                        </p:tav>
                                        <p:tav tm="100000">
                                          <p:val>
                                            <p:strVal val="#ppt_w"/>
                                          </p:val>
                                        </p:tav>
                                      </p:tavLst>
                                    </p:anim>
                                    <p:anim calcmode="lin" valueType="num">
                                      <p:cBhvr>
                                        <p:cTn id="71" dur="500" fill="hold"/>
                                        <p:tgtEl>
                                          <p:spTgt spid="35"/>
                                        </p:tgtEl>
                                        <p:attrNameLst>
                                          <p:attrName>ppt_h</p:attrName>
                                        </p:attrNameLst>
                                      </p:cBhvr>
                                      <p:tavLst>
                                        <p:tav tm="0">
                                          <p:val>
                                            <p:fltVal val="0"/>
                                          </p:val>
                                        </p:tav>
                                        <p:tav tm="100000">
                                          <p:val>
                                            <p:strVal val="#ppt_h"/>
                                          </p:val>
                                        </p:tav>
                                      </p:tavLst>
                                    </p:anim>
                                    <p:animEffect transition="in" filter="fade">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0-#ppt_w/2"/>
                                          </p:val>
                                        </p:tav>
                                        <p:tav tm="100000">
                                          <p:val>
                                            <p:strVal val="#ppt_x"/>
                                          </p:val>
                                        </p:tav>
                                      </p:tavLst>
                                    </p:anim>
                                    <p:anim calcmode="lin" valueType="num">
                                      <p:cBhvr additive="base">
                                        <p:cTn id="78" dur="500" fill="hold"/>
                                        <p:tgtEl>
                                          <p:spTgt spid="20"/>
                                        </p:tgtEl>
                                        <p:attrNameLst>
                                          <p:attrName>ppt_y</p:attrName>
                                        </p:attrNameLst>
                                      </p:cBhvr>
                                      <p:tavLst>
                                        <p:tav tm="0">
                                          <p:val>
                                            <p:strVal val="#ppt_y"/>
                                          </p:val>
                                        </p:tav>
                                        <p:tav tm="100000">
                                          <p:val>
                                            <p:strVal val="#ppt_y"/>
                                          </p:val>
                                        </p:tav>
                                      </p:tavLst>
                                    </p:anim>
                                  </p:childTnLst>
                                </p:cTn>
                              </p:par>
                            </p:childTnLst>
                          </p:cTn>
                        </p:par>
                        <p:par>
                          <p:cTn id="79" fill="hold">
                            <p:stCondLst>
                              <p:cond delay="500"/>
                            </p:stCondLst>
                            <p:childTnLst>
                              <p:par>
                                <p:cTn id="80" presetID="53" presetClass="entr" presetSubtype="16" fill="hold" grpId="0" nodeType="after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p:cTn id="92" dur="500" fill="hold"/>
                                        <p:tgtEl>
                                          <p:spTgt spid="27"/>
                                        </p:tgtEl>
                                        <p:attrNameLst>
                                          <p:attrName>ppt_w</p:attrName>
                                        </p:attrNameLst>
                                      </p:cBhvr>
                                      <p:tavLst>
                                        <p:tav tm="0">
                                          <p:val>
                                            <p:fltVal val="0"/>
                                          </p:val>
                                        </p:tav>
                                        <p:tav tm="100000">
                                          <p:val>
                                            <p:strVal val="#ppt_w"/>
                                          </p:val>
                                        </p:tav>
                                      </p:tavLst>
                                    </p:anim>
                                    <p:anim calcmode="lin" valueType="num">
                                      <p:cBhvr>
                                        <p:cTn id="93" dur="500" fill="hold"/>
                                        <p:tgtEl>
                                          <p:spTgt spid="27"/>
                                        </p:tgtEl>
                                        <p:attrNameLst>
                                          <p:attrName>ppt_h</p:attrName>
                                        </p:attrNameLst>
                                      </p:cBhvr>
                                      <p:tavLst>
                                        <p:tav tm="0">
                                          <p:val>
                                            <p:fltVal val="0"/>
                                          </p:val>
                                        </p:tav>
                                        <p:tav tm="100000">
                                          <p:val>
                                            <p:strVal val="#ppt_h"/>
                                          </p:val>
                                        </p:tav>
                                      </p:tavLst>
                                    </p:anim>
                                    <p:animEffect transition="in" filter="fade">
                                      <p:cBhvr>
                                        <p:cTn id="94" dur="500"/>
                                        <p:tgtEl>
                                          <p:spTgt spid="2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fltVal val="0"/>
                                          </p:val>
                                        </p:tav>
                                        <p:tav tm="100000">
                                          <p:val>
                                            <p:strVal val="#ppt_h"/>
                                          </p:val>
                                        </p:tav>
                                      </p:tavLst>
                                    </p:anim>
                                    <p:animEffect transition="in" filter="fade">
                                      <p:cBhvr>
                                        <p:cTn id="99" dur="5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8" fill="hold" grpId="0" nodeType="click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500" fill="hold"/>
                                        <p:tgtEl>
                                          <p:spTgt spid="19"/>
                                        </p:tgtEl>
                                        <p:attrNameLst>
                                          <p:attrName>ppt_x</p:attrName>
                                        </p:attrNameLst>
                                      </p:cBhvr>
                                      <p:tavLst>
                                        <p:tav tm="0">
                                          <p:val>
                                            <p:strVal val="0-#ppt_w/2"/>
                                          </p:val>
                                        </p:tav>
                                        <p:tav tm="100000">
                                          <p:val>
                                            <p:strVal val="#ppt_x"/>
                                          </p:val>
                                        </p:tav>
                                      </p:tavLst>
                                    </p:anim>
                                    <p:anim calcmode="lin" valueType="num">
                                      <p:cBhvr additive="base">
                                        <p:cTn id="105" dur="500" fill="hold"/>
                                        <p:tgtEl>
                                          <p:spTgt spid="19"/>
                                        </p:tgtEl>
                                        <p:attrNameLst>
                                          <p:attrName>ppt_y</p:attrName>
                                        </p:attrNameLst>
                                      </p:cBhvr>
                                      <p:tavLst>
                                        <p:tav tm="0">
                                          <p:val>
                                            <p:strVal val="#ppt_y"/>
                                          </p:val>
                                        </p:tav>
                                        <p:tav tm="100000">
                                          <p:val>
                                            <p:strVal val="#ppt_y"/>
                                          </p:val>
                                        </p:tav>
                                      </p:tavLst>
                                    </p:anim>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p:cTn id="109" dur="500" fill="hold"/>
                                        <p:tgtEl>
                                          <p:spTgt spid="30"/>
                                        </p:tgtEl>
                                        <p:attrNameLst>
                                          <p:attrName>ppt_w</p:attrName>
                                        </p:attrNameLst>
                                      </p:cBhvr>
                                      <p:tavLst>
                                        <p:tav tm="0">
                                          <p:val>
                                            <p:fltVal val="0"/>
                                          </p:val>
                                        </p:tav>
                                        <p:tav tm="100000">
                                          <p:val>
                                            <p:strVal val="#ppt_w"/>
                                          </p:val>
                                        </p:tav>
                                      </p:tavLst>
                                    </p:anim>
                                    <p:anim calcmode="lin" valueType="num">
                                      <p:cBhvr>
                                        <p:cTn id="110" dur="500" fill="hold"/>
                                        <p:tgtEl>
                                          <p:spTgt spid="30"/>
                                        </p:tgtEl>
                                        <p:attrNameLst>
                                          <p:attrName>ppt_h</p:attrName>
                                        </p:attrNameLst>
                                      </p:cBhvr>
                                      <p:tavLst>
                                        <p:tav tm="0">
                                          <p:val>
                                            <p:fltVal val="0"/>
                                          </p:val>
                                        </p:tav>
                                        <p:tav tm="100000">
                                          <p:val>
                                            <p:strVal val="#ppt_h"/>
                                          </p:val>
                                        </p:tav>
                                      </p:tavLst>
                                    </p:anim>
                                    <p:animEffect transition="in" filter="fade">
                                      <p:cBhvr>
                                        <p:cTn id="111" dur="500"/>
                                        <p:tgtEl>
                                          <p:spTgt spid="30"/>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p:cTn id="114" dur="500" fill="hold"/>
                                        <p:tgtEl>
                                          <p:spTgt spid="40"/>
                                        </p:tgtEl>
                                        <p:attrNameLst>
                                          <p:attrName>ppt_w</p:attrName>
                                        </p:attrNameLst>
                                      </p:cBhvr>
                                      <p:tavLst>
                                        <p:tav tm="0">
                                          <p:val>
                                            <p:fltVal val="0"/>
                                          </p:val>
                                        </p:tav>
                                        <p:tav tm="100000">
                                          <p:val>
                                            <p:strVal val="#ppt_w"/>
                                          </p:val>
                                        </p:tav>
                                      </p:tavLst>
                                    </p:anim>
                                    <p:anim calcmode="lin" valueType="num">
                                      <p:cBhvr>
                                        <p:cTn id="115" dur="500" fill="hold"/>
                                        <p:tgtEl>
                                          <p:spTgt spid="40"/>
                                        </p:tgtEl>
                                        <p:attrNameLst>
                                          <p:attrName>ppt_h</p:attrName>
                                        </p:attrNameLst>
                                      </p:cBhvr>
                                      <p:tavLst>
                                        <p:tav tm="0">
                                          <p:val>
                                            <p:fltVal val="0"/>
                                          </p:val>
                                        </p:tav>
                                        <p:tav tm="100000">
                                          <p:val>
                                            <p:strVal val="#ppt_h"/>
                                          </p:val>
                                        </p:tav>
                                      </p:tavLst>
                                    </p:anim>
                                    <p:animEffect transition="in" filter="fade">
                                      <p:cBhvr>
                                        <p:cTn id="116" dur="500"/>
                                        <p:tgtEl>
                                          <p:spTgt spid="40"/>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 calcmode="lin" valueType="num">
                                      <p:cBhvr>
                                        <p:cTn id="119" dur="500" fill="hold"/>
                                        <p:tgtEl>
                                          <p:spTgt spid="31"/>
                                        </p:tgtEl>
                                        <p:attrNameLst>
                                          <p:attrName>ppt_w</p:attrName>
                                        </p:attrNameLst>
                                      </p:cBhvr>
                                      <p:tavLst>
                                        <p:tav tm="0">
                                          <p:val>
                                            <p:fltVal val="0"/>
                                          </p:val>
                                        </p:tav>
                                        <p:tav tm="100000">
                                          <p:val>
                                            <p:strVal val="#ppt_w"/>
                                          </p:val>
                                        </p:tav>
                                      </p:tavLst>
                                    </p:anim>
                                    <p:anim calcmode="lin" valueType="num">
                                      <p:cBhvr>
                                        <p:cTn id="120" dur="500" fill="hold"/>
                                        <p:tgtEl>
                                          <p:spTgt spid="31"/>
                                        </p:tgtEl>
                                        <p:attrNameLst>
                                          <p:attrName>ppt_h</p:attrName>
                                        </p:attrNameLst>
                                      </p:cBhvr>
                                      <p:tavLst>
                                        <p:tav tm="0">
                                          <p:val>
                                            <p:fltVal val="0"/>
                                          </p:val>
                                        </p:tav>
                                        <p:tav tm="100000">
                                          <p:val>
                                            <p:strVal val="#ppt_h"/>
                                          </p:val>
                                        </p:tav>
                                      </p:tavLst>
                                    </p:anim>
                                    <p:animEffect transition="in" filter="fade">
                                      <p:cBhvr>
                                        <p:cTn id="121" dur="500"/>
                                        <p:tgtEl>
                                          <p:spTgt spid="31"/>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 calcmode="lin" valueType="num">
                                      <p:cBhvr>
                                        <p:cTn id="124" dur="500" fill="hold"/>
                                        <p:tgtEl>
                                          <p:spTgt spid="38"/>
                                        </p:tgtEl>
                                        <p:attrNameLst>
                                          <p:attrName>ppt_w</p:attrName>
                                        </p:attrNameLst>
                                      </p:cBhvr>
                                      <p:tavLst>
                                        <p:tav tm="0">
                                          <p:val>
                                            <p:fltVal val="0"/>
                                          </p:val>
                                        </p:tav>
                                        <p:tav tm="100000">
                                          <p:val>
                                            <p:strVal val="#ppt_w"/>
                                          </p:val>
                                        </p:tav>
                                      </p:tavLst>
                                    </p:anim>
                                    <p:anim calcmode="lin" valueType="num">
                                      <p:cBhvr>
                                        <p:cTn id="125" dur="500" fill="hold"/>
                                        <p:tgtEl>
                                          <p:spTgt spid="38"/>
                                        </p:tgtEl>
                                        <p:attrNameLst>
                                          <p:attrName>ppt_h</p:attrName>
                                        </p:attrNameLst>
                                      </p:cBhvr>
                                      <p:tavLst>
                                        <p:tav tm="0">
                                          <p:val>
                                            <p:fltVal val="0"/>
                                          </p:val>
                                        </p:tav>
                                        <p:tav tm="100000">
                                          <p:val>
                                            <p:strVal val="#ppt_h"/>
                                          </p:val>
                                        </p:tav>
                                      </p:tavLst>
                                    </p:anim>
                                    <p:animEffect transition="in" filter="fade">
                                      <p:cBhvr>
                                        <p:cTn id="126" dur="500"/>
                                        <p:tgtEl>
                                          <p:spTgt spid="38"/>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8" fill="hold" grpId="0" nodeType="clickEffect">
                                  <p:stCondLst>
                                    <p:cond delay="0"/>
                                  </p:stCondLst>
                                  <p:childTnLst>
                                    <p:set>
                                      <p:cBhvr>
                                        <p:cTn id="130" dur="1" fill="hold">
                                          <p:stCondLst>
                                            <p:cond delay="0"/>
                                          </p:stCondLst>
                                        </p:cTn>
                                        <p:tgtEl>
                                          <p:spTgt spid="21"/>
                                        </p:tgtEl>
                                        <p:attrNameLst>
                                          <p:attrName>style.visibility</p:attrName>
                                        </p:attrNameLst>
                                      </p:cBhvr>
                                      <p:to>
                                        <p:strVal val="visible"/>
                                      </p:to>
                                    </p:set>
                                    <p:anim calcmode="lin" valueType="num">
                                      <p:cBhvr additive="base">
                                        <p:cTn id="131" dur="500" fill="hold"/>
                                        <p:tgtEl>
                                          <p:spTgt spid="21"/>
                                        </p:tgtEl>
                                        <p:attrNameLst>
                                          <p:attrName>ppt_x</p:attrName>
                                        </p:attrNameLst>
                                      </p:cBhvr>
                                      <p:tavLst>
                                        <p:tav tm="0">
                                          <p:val>
                                            <p:strVal val="0-#ppt_w/2"/>
                                          </p:val>
                                        </p:tav>
                                        <p:tav tm="100000">
                                          <p:val>
                                            <p:strVal val="#ppt_x"/>
                                          </p:val>
                                        </p:tav>
                                      </p:tavLst>
                                    </p:anim>
                                    <p:anim calcmode="lin" valueType="num">
                                      <p:cBhvr additive="base">
                                        <p:cTn id="132" dur="500" fill="hold"/>
                                        <p:tgtEl>
                                          <p:spTgt spid="21"/>
                                        </p:tgtEl>
                                        <p:attrNameLst>
                                          <p:attrName>ppt_y</p:attrName>
                                        </p:attrNameLst>
                                      </p:cBhvr>
                                      <p:tavLst>
                                        <p:tav tm="0">
                                          <p:val>
                                            <p:strVal val="#ppt_y"/>
                                          </p:val>
                                        </p:tav>
                                        <p:tav tm="100000">
                                          <p:val>
                                            <p:strVal val="#ppt_y"/>
                                          </p:val>
                                        </p:tav>
                                      </p:tavLst>
                                    </p:anim>
                                  </p:childTnLst>
                                </p:cTn>
                              </p:par>
                            </p:childTnLst>
                          </p:cTn>
                        </p:par>
                        <p:par>
                          <p:cTn id="133" fill="hold">
                            <p:stCondLst>
                              <p:cond delay="500"/>
                            </p:stCondLst>
                            <p:childTnLst>
                              <p:par>
                                <p:cTn id="134" presetID="53" presetClass="entr" presetSubtype="16" fill="hold" grpId="0" nodeType="afterEffect">
                                  <p:stCondLst>
                                    <p:cond delay="0"/>
                                  </p:stCondLst>
                                  <p:childTnLst>
                                    <p:set>
                                      <p:cBhvr>
                                        <p:cTn id="135" dur="1" fill="hold">
                                          <p:stCondLst>
                                            <p:cond delay="0"/>
                                          </p:stCondLst>
                                        </p:cTn>
                                        <p:tgtEl>
                                          <p:spTgt spid="32"/>
                                        </p:tgtEl>
                                        <p:attrNameLst>
                                          <p:attrName>style.visibility</p:attrName>
                                        </p:attrNameLst>
                                      </p:cBhvr>
                                      <p:to>
                                        <p:strVal val="visible"/>
                                      </p:to>
                                    </p:set>
                                    <p:anim calcmode="lin" valueType="num">
                                      <p:cBhvr>
                                        <p:cTn id="136" dur="500" fill="hold"/>
                                        <p:tgtEl>
                                          <p:spTgt spid="32"/>
                                        </p:tgtEl>
                                        <p:attrNameLst>
                                          <p:attrName>ppt_w</p:attrName>
                                        </p:attrNameLst>
                                      </p:cBhvr>
                                      <p:tavLst>
                                        <p:tav tm="0">
                                          <p:val>
                                            <p:fltVal val="0"/>
                                          </p:val>
                                        </p:tav>
                                        <p:tav tm="100000">
                                          <p:val>
                                            <p:strVal val="#ppt_w"/>
                                          </p:val>
                                        </p:tav>
                                      </p:tavLst>
                                    </p:anim>
                                    <p:anim calcmode="lin" valueType="num">
                                      <p:cBhvr>
                                        <p:cTn id="137" dur="500" fill="hold"/>
                                        <p:tgtEl>
                                          <p:spTgt spid="32"/>
                                        </p:tgtEl>
                                        <p:attrNameLst>
                                          <p:attrName>ppt_h</p:attrName>
                                        </p:attrNameLst>
                                      </p:cBhvr>
                                      <p:tavLst>
                                        <p:tav tm="0">
                                          <p:val>
                                            <p:fltVal val="0"/>
                                          </p:val>
                                        </p:tav>
                                        <p:tav tm="100000">
                                          <p:val>
                                            <p:strVal val="#ppt_h"/>
                                          </p:val>
                                        </p:tav>
                                      </p:tavLst>
                                    </p:anim>
                                    <p:animEffect transition="in" filter="fade">
                                      <p:cBhvr>
                                        <p:cTn id="138" dur="500"/>
                                        <p:tgtEl>
                                          <p:spTgt spid="32"/>
                                        </p:tgtEl>
                                      </p:cBhvr>
                                    </p:animEffect>
                                  </p:childTnLst>
                                </p:cTn>
                              </p:par>
                              <p:par>
                                <p:cTn id="139" presetID="53" presetClass="entr" presetSubtype="16" fill="hold" grpId="0" nodeType="withEffect">
                                  <p:stCondLst>
                                    <p:cond delay="0"/>
                                  </p:stCondLst>
                                  <p:childTnLst>
                                    <p:set>
                                      <p:cBhvr>
                                        <p:cTn id="140" dur="1" fill="hold">
                                          <p:stCondLst>
                                            <p:cond delay="0"/>
                                          </p:stCondLst>
                                        </p:cTn>
                                        <p:tgtEl>
                                          <p:spTgt spid="41"/>
                                        </p:tgtEl>
                                        <p:attrNameLst>
                                          <p:attrName>style.visibility</p:attrName>
                                        </p:attrNameLst>
                                      </p:cBhvr>
                                      <p:to>
                                        <p:strVal val="visible"/>
                                      </p:to>
                                    </p:set>
                                    <p:anim calcmode="lin" valueType="num">
                                      <p:cBhvr>
                                        <p:cTn id="141" dur="500" fill="hold"/>
                                        <p:tgtEl>
                                          <p:spTgt spid="41"/>
                                        </p:tgtEl>
                                        <p:attrNameLst>
                                          <p:attrName>ppt_w</p:attrName>
                                        </p:attrNameLst>
                                      </p:cBhvr>
                                      <p:tavLst>
                                        <p:tav tm="0">
                                          <p:val>
                                            <p:fltVal val="0"/>
                                          </p:val>
                                        </p:tav>
                                        <p:tav tm="100000">
                                          <p:val>
                                            <p:strVal val="#ppt_w"/>
                                          </p:val>
                                        </p:tav>
                                      </p:tavLst>
                                    </p:anim>
                                    <p:anim calcmode="lin" valueType="num">
                                      <p:cBhvr>
                                        <p:cTn id="142" dur="500" fill="hold"/>
                                        <p:tgtEl>
                                          <p:spTgt spid="41"/>
                                        </p:tgtEl>
                                        <p:attrNameLst>
                                          <p:attrName>ppt_h</p:attrName>
                                        </p:attrNameLst>
                                      </p:cBhvr>
                                      <p:tavLst>
                                        <p:tav tm="0">
                                          <p:val>
                                            <p:fltVal val="0"/>
                                          </p:val>
                                        </p:tav>
                                        <p:tav tm="100000">
                                          <p:val>
                                            <p:strVal val="#ppt_h"/>
                                          </p:val>
                                        </p:tav>
                                      </p:tavLst>
                                    </p:anim>
                                    <p:animEffect transition="in" filter="fade">
                                      <p:cBhvr>
                                        <p:cTn id="143" dur="500"/>
                                        <p:tgtEl>
                                          <p:spTgt spid="41"/>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p:cTn id="146" dur="500" fill="hold"/>
                                        <p:tgtEl>
                                          <p:spTgt spid="33"/>
                                        </p:tgtEl>
                                        <p:attrNameLst>
                                          <p:attrName>ppt_w</p:attrName>
                                        </p:attrNameLst>
                                      </p:cBhvr>
                                      <p:tavLst>
                                        <p:tav tm="0">
                                          <p:val>
                                            <p:fltVal val="0"/>
                                          </p:val>
                                        </p:tav>
                                        <p:tav tm="100000">
                                          <p:val>
                                            <p:strVal val="#ppt_w"/>
                                          </p:val>
                                        </p:tav>
                                      </p:tavLst>
                                    </p:anim>
                                    <p:anim calcmode="lin" valueType="num">
                                      <p:cBhvr>
                                        <p:cTn id="147" dur="500" fill="hold"/>
                                        <p:tgtEl>
                                          <p:spTgt spid="33"/>
                                        </p:tgtEl>
                                        <p:attrNameLst>
                                          <p:attrName>ppt_h</p:attrName>
                                        </p:attrNameLst>
                                      </p:cBhvr>
                                      <p:tavLst>
                                        <p:tav tm="0">
                                          <p:val>
                                            <p:fltVal val="0"/>
                                          </p:val>
                                        </p:tav>
                                        <p:tav tm="100000">
                                          <p:val>
                                            <p:strVal val="#ppt_h"/>
                                          </p:val>
                                        </p:tav>
                                      </p:tavLst>
                                    </p:anim>
                                    <p:animEffect transition="in" filter="fade">
                                      <p:cBhvr>
                                        <p:cTn id="148" dur="500"/>
                                        <p:tgtEl>
                                          <p:spTgt spid="33"/>
                                        </p:tgtEl>
                                      </p:cBhvr>
                                    </p:animEffect>
                                  </p:childTnLst>
                                </p:cTn>
                              </p:par>
                              <p:par>
                                <p:cTn id="149" presetID="53" presetClass="entr" presetSubtype="16" fill="hold" grpId="0" nodeType="withEffect">
                                  <p:stCondLst>
                                    <p:cond delay="0"/>
                                  </p:stCondLst>
                                  <p:childTnLst>
                                    <p:set>
                                      <p:cBhvr>
                                        <p:cTn id="150" dur="1" fill="hold">
                                          <p:stCondLst>
                                            <p:cond delay="0"/>
                                          </p:stCondLst>
                                        </p:cTn>
                                        <p:tgtEl>
                                          <p:spTgt spid="37"/>
                                        </p:tgtEl>
                                        <p:attrNameLst>
                                          <p:attrName>style.visibility</p:attrName>
                                        </p:attrNameLst>
                                      </p:cBhvr>
                                      <p:to>
                                        <p:strVal val="visible"/>
                                      </p:to>
                                    </p:set>
                                    <p:anim calcmode="lin" valueType="num">
                                      <p:cBhvr>
                                        <p:cTn id="151" dur="500" fill="hold"/>
                                        <p:tgtEl>
                                          <p:spTgt spid="37"/>
                                        </p:tgtEl>
                                        <p:attrNameLst>
                                          <p:attrName>ppt_w</p:attrName>
                                        </p:attrNameLst>
                                      </p:cBhvr>
                                      <p:tavLst>
                                        <p:tav tm="0">
                                          <p:val>
                                            <p:fltVal val="0"/>
                                          </p:val>
                                        </p:tav>
                                        <p:tav tm="100000">
                                          <p:val>
                                            <p:strVal val="#ppt_w"/>
                                          </p:val>
                                        </p:tav>
                                      </p:tavLst>
                                    </p:anim>
                                    <p:anim calcmode="lin" valueType="num">
                                      <p:cBhvr>
                                        <p:cTn id="152" dur="500" fill="hold"/>
                                        <p:tgtEl>
                                          <p:spTgt spid="37"/>
                                        </p:tgtEl>
                                        <p:attrNameLst>
                                          <p:attrName>ppt_h</p:attrName>
                                        </p:attrNameLst>
                                      </p:cBhvr>
                                      <p:tavLst>
                                        <p:tav tm="0">
                                          <p:val>
                                            <p:fltVal val="0"/>
                                          </p:val>
                                        </p:tav>
                                        <p:tav tm="100000">
                                          <p:val>
                                            <p:strVal val="#ppt_h"/>
                                          </p:val>
                                        </p:tav>
                                      </p:tavLst>
                                    </p:anim>
                                    <p:animEffect transition="in" filter="fade">
                                      <p:cBhvr>
                                        <p:cTn id="153" dur="500"/>
                                        <p:tgtEl>
                                          <p:spTgt spid="37"/>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8" fill="hold" grpId="0" nodeType="clickEffect">
                                  <p:stCondLst>
                                    <p:cond delay="0"/>
                                  </p:stCondLst>
                                  <p:childTnLst>
                                    <p:set>
                                      <p:cBhvr>
                                        <p:cTn id="157" dur="1" fill="hold">
                                          <p:stCondLst>
                                            <p:cond delay="0"/>
                                          </p:stCondLst>
                                        </p:cTn>
                                        <p:tgtEl>
                                          <p:spTgt spid="22"/>
                                        </p:tgtEl>
                                        <p:attrNameLst>
                                          <p:attrName>style.visibility</p:attrName>
                                        </p:attrNameLst>
                                      </p:cBhvr>
                                      <p:to>
                                        <p:strVal val="visible"/>
                                      </p:to>
                                    </p:set>
                                    <p:anim calcmode="lin" valueType="num">
                                      <p:cBhvr additive="base">
                                        <p:cTn id="158" dur="500" fill="hold"/>
                                        <p:tgtEl>
                                          <p:spTgt spid="22"/>
                                        </p:tgtEl>
                                        <p:attrNameLst>
                                          <p:attrName>ppt_x</p:attrName>
                                        </p:attrNameLst>
                                      </p:cBhvr>
                                      <p:tavLst>
                                        <p:tav tm="0">
                                          <p:val>
                                            <p:strVal val="0-#ppt_w/2"/>
                                          </p:val>
                                        </p:tav>
                                        <p:tav tm="100000">
                                          <p:val>
                                            <p:strVal val="#ppt_x"/>
                                          </p:val>
                                        </p:tav>
                                      </p:tavLst>
                                    </p:anim>
                                    <p:anim calcmode="lin" valueType="num">
                                      <p:cBhvr additive="base">
                                        <p:cTn id="159" dur="500" fill="hold"/>
                                        <p:tgtEl>
                                          <p:spTgt spid="22"/>
                                        </p:tgtEl>
                                        <p:attrNameLst>
                                          <p:attrName>ppt_y</p:attrName>
                                        </p:attrNameLst>
                                      </p:cBhvr>
                                      <p:tavLst>
                                        <p:tav tm="0">
                                          <p:val>
                                            <p:strVal val="#ppt_y"/>
                                          </p:val>
                                        </p:tav>
                                        <p:tav tm="100000">
                                          <p:val>
                                            <p:strVal val="#ppt_y"/>
                                          </p:val>
                                        </p:tav>
                                      </p:tavLst>
                                    </p:anim>
                                  </p:childTnLst>
                                </p:cTn>
                              </p:par>
                            </p:childTnLst>
                          </p:cTn>
                        </p:par>
                        <p:par>
                          <p:cTn id="160" fill="hold">
                            <p:stCondLst>
                              <p:cond delay="500"/>
                            </p:stCondLst>
                            <p:childTnLst>
                              <p:par>
                                <p:cTn id="161" presetID="53" presetClass="entr" presetSubtype="16" fill="hold" grpId="0" nodeType="afterEffect">
                                  <p:stCondLst>
                                    <p:cond delay="0"/>
                                  </p:stCondLst>
                                  <p:childTnLst>
                                    <p:set>
                                      <p:cBhvr>
                                        <p:cTn id="162" dur="1" fill="hold">
                                          <p:stCondLst>
                                            <p:cond delay="0"/>
                                          </p:stCondLst>
                                        </p:cTn>
                                        <p:tgtEl>
                                          <p:spTgt spid="28"/>
                                        </p:tgtEl>
                                        <p:attrNameLst>
                                          <p:attrName>style.visibility</p:attrName>
                                        </p:attrNameLst>
                                      </p:cBhvr>
                                      <p:to>
                                        <p:strVal val="visible"/>
                                      </p:to>
                                    </p:set>
                                    <p:anim calcmode="lin" valueType="num">
                                      <p:cBhvr>
                                        <p:cTn id="163" dur="500" fill="hold"/>
                                        <p:tgtEl>
                                          <p:spTgt spid="28"/>
                                        </p:tgtEl>
                                        <p:attrNameLst>
                                          <p:attrName>ppt_w</p:attrName>
                                        </p:attrNameLst>
                                      </p:cBhvr>
                                      <p:tavLst>
                                        <p:tav tm="0">
                                          <p:val>
                                            <p:fltVal val="0"/>
                                          </p:val>
                                        </p:tav>
                                        <p:tav tm="100000">
                                          <p:val>
                                            <p:strVal val="#ppt_w"/>
                                          </p:val>
                                        </p:tav>
                                      </p:tavLst>
                                    </p:anim>
                                    <p:anim calcmode="lin" valueType="num">
                                      <p:cBhvr>
                                        <p:cTn id="164" dur="500" fill="hold"/>
                                        <p:tgtEl>
                                          <p:spTgt spid="28"/>
                                        </p:tgtEl>
                                        <p:attrNameLst>
                                          <p:attrName>ppt_h</p:attrName>
                                        </p:attrNameLst>
                                      </p:cBhvr>
                                      <p:tavLst>
                                        <p:tav tm="0">
                                          <p:val>
                                            <p:fltVal val="0"/>
                                          </p:val>
                                        </p:tav>
                                        <p:tav tm="100000">
                                          <p:val>
                                            <p:strVal val="#ppt_h"/>
                                          </p:val>
                                        </p:tav>
                                      </p:tavLst>
                                    </p:anim>
                                    <p:animEffect transition="in" filter="fade">
                                      <p:cBhvr>
                                        <p:cTn id="165" dur="500"/>
                                        <p:tgtEl>
                                          <p:spTgt spid="28"/>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42"/>
                                        </p:tgtEl>
                                        <p:attrNameLst>
                                          <p:attrName>style.visibility</p:attrName>
                                        </p:attrNameLst>
                                      </p:cBhvr>
                                      <p:to>
                                        <p:strVal val="visible"/>
                                      </p:to>
                                    </p:set>
                                    <p:anim calcmode="lin" valueType="num">
                                      <p:cBhvr>
                                        <p:cTn id="168" dur="500" fill="hold"/>
                                        <p:tgtEl>
                                          <p:spTgt spid="42"/>
                                        </p:tgtEl>
                                        <p:attrNameLst>
                                          <p:attrName>ppt_w</p:attrName>
                                        </p:attrNameLst>
                                      </p:cBhvr>
                                      <p:tavLst>
                                        <p:tav tm="0">
                                          <p:val>
                                            <p:fltVal val="0"/>
                                          </p:val>
                                        </p:tav>
                                        <p:tav tm="100000">
                                          <p:val>
                                            <p:strVal val="#ppt_w"/>
                                          </p:val>
                                        </p:tav>
                                      </p:tavLst>
                                    </p:anim>
                                    <p:anim calcmode="lin" valueType="num">
                                      <p:cBhvr>
                                        <p:cTn id="169" dur="500" fill="hold"/>
                                        <p:tgtEl>
                                          <p:spTgt spid="42"/>
                                        </p:tgtEl>
                                        <p:attrNameLst>
                                          <p:attrName>ppt_h</p:attrName>
                                        </p:attrNameLst>
                                      </p:cBhvr>
                                      <p:tavLst>
                                        <p:tav tm="0">
                                          <p:val>
                                            <p:fltVal val="0"/>
                                          </p:val>
                                        </p:tav>
                                        <p:tav tm="100000">
                                          <p:val>
                                            <p:strVal val="#ppt_h"/>
                                          </p:val>
                                        </p:tav>
                                      </p:tavLst>
                                    </p:anim>
                                    <p:animEffect transition="in" filter="fade">
                                      <p:cBhvr>
                                        <p:cTn id="170" dur="500"/>
                                        <p:tgtEl>
                                          <p:spTgt spid="42"/>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29"/>
                                        </p:tgtEl>
                                        <p:attrNameLst>
                                          <p:attrName>style.visibility</p:attrName>
                                        </p:attrNameLst>
                                      </p:cBhvr>
                                      <p:to>
                                        <p:strVal val="visible"/>
                                      </p:to>
                                    </p:set>
                                    <p:anim calcmode="lin" valueType="num">
                                      <p:cBhvr>
                                        <p:cTn id="173" dur="500" fill="hold"/>
                                        <p:tgtEl>
                                          <p:spTgt spid="29"/>
                                        </p:tgtEl>
                                        <p:attrNameLst>
                                          <p:attrName>ppt_w</p:attrName>
                                        </p:attrNameLst>
                                      </p:cBhvr>
                                      <p:tavLst>
                                        <p:tav tm="0">
                                          <p:val>
                                            <p:fltVal val="0"/>
                                          </p:val>
                                        </p:tav>
                                        <p:tav tm="100000">
                                          <p:val>
                                            <p:strVal val="#ppt_w"/>
                                          </p:val>
                                        </p:tav>
                                      </p:tavLst>
                                    </p:anim>
                                    <p:anim calcmode="lin" valueType="num">
                                      <p:cBhvr>
                                        <p:cTn id="174" dur="500" fill="hold"/>
                                        <p:tgtEl>
                                          <p:spTgt spid="29"/>
                                        </p:tgtEl>
                                        <p:attrNameLst>
                                          <p:attrName>ppt_h</p:attrName>
                                        </p:attrNameLst>
                                      </p:cBhvr>
                                      <p:tavLst>
                                        <p:tav tm="0">
                                          <p:val>
                                            <p:fltVal val="0"/>
                                          </p:val>
                                        </p:tav>
                                        <p:tav tm="100000">
                                          <p:val>
                                            <p:strVal val="#ppt_h"/>
                                          </p:val>
                                        </p:tav>
                                      </p:tavLst>
                                    </p:anim>
                                    <p:animEffect transition="in" filter="fade">
                                      <p:cBhvr>
                                        <p:cTn id="175" dur="500"/>
                                        <p:tgtEl>
                                          <p:spTgt spid="29"/>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48"/>
                                        </p:tgtEl>
                                        <p:attrNameLst>
                                          <p:attrName>style.visibility</p:attrName>
                                        </p:attrNameLst>
                                      </p:cBhvr>
                                      <p:to>
                                        <p:strVal val="visible"/>
                                      </p:to>
                                    </p:set>
                                    <p:anim calcmode="lin" valueType="num">
                                      <p:cBhvr>
                                        <p:cTn id="178" dur="500" fill="hold"/>
                                        <p:tgtEl>
                                          <p:spTgt spid="48"/>
                                        </p:tgtEl>
                                        <p:attrNameLst>
                                          <p:attrName>ppt_w</p:attrName>
                                        </p:attrNameLst>
                                      </p:cBhvr>
                                      <p:tavLst>
                                        <p:tav tm="0">
                                          <p:val>
                                            <p:fltVal val="0"/>
                                          </p:val>
                                        </p:tav>
                                        <p:tav tm="100000">
                                          <p:val>
                                            <p:strVal val="#ppt_w"/>
                                          </p:val>
                                        </p:tav>
                                      </p:tavLst>
                                    </p:anim>
                                    <p:anim calcmode="lin" valueType="num">
                                      <p:cBhvr>
                                        <p:cTn id="179" dur="500" fill="hold"/>
                                        <p:tgtEl>
                                          <p:spTgt spid="48"/>
                                        </p:tgtEl>
                                        <p:attrNameLst>
                                          <p:attrName>ppt_h</p:attrName>
                                        </p:attrNameLst>
                                      </p:cBhvr>
                                      <p:tavLst>
                                        <p:tav tm="0">
                                          <p:val>
                                            <p:fltVal val="0"/>
                                          </p:val>
                                        </p:tav>
                                        <p:tav tm="100000">
                                          <p:val>
                                            <p:strVal val="#ppt_h"/>
                                          </p:val>
                                        </p:tav>
                                      </p:tavLst>
                                    </p:anim>
                                    <p:animEffect transition="in" filter="fade">
                                      <p:cBhvr>
                                        <p:cTn id="18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p:bldP spid="35" grpId="0"/>
      <p:bldP spid="36" grpId="0"/>
      <p:bldP spid="37" grpId="0"/>
      <p:bldP spid="38" grpId="0"/>
      <p:bldP spid="39" grpId="0"/>
      <p:bldP spid="40" grpId="0"/>
      <p:bldP spid="41" grpId="0"/>
      <p:bldP spid="42" grpId="0"/>
      <p:bldP spid="43" grpId="0"/>
      <p:bldP spid="44" grpId="0" animBg="1"/>
      <p:bldP spid="45" grpId="0" bldLvl="0" animBg="1"/>
      <p:bldP spid="46" grpId="0" bldLvl="0" animBg="1"/>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F17BFBE1-5B1F-476E-B1CF-79E8D9926A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5549" y="2063117"/>
            <a:ext cx="2819401" cy="2804791"/>
          </a:xfrm>
          <a:prstGeom prst="rect">
            <a:avLst/>
          </a:prstGeom>
        </p:spPr>
      </p:pic>
      <p:sp>
        <p:nvSpPr>
          <p:cNvPr id="2" name="文本框 1">
            <a:extLst>
              <a:ext uri="{FF2B5EF4-FFF2-40B4-BE49-F238E27FC236}">
                <a16:creationId xmlns:a16="http://schemas.microsoft.com/office/drawing/2014/main" id="{CF7AC473-ABE0-4038-A8C3-34566B203D6C}"/>
              </a:ext>
            </a:extLst>
          </p:cNvPr>
          <p:cNvSpPr txBox="1"/>
          <p:nvPr/>
        </p:nvSpPr>
        <p:spPr>
          <a:xfrm>
            <a:off x="5486396" y="2841916"/>
            <a:ext cx="6134473" cy="1282274"/>
          </a:xfrm>
          <a:prstGeom prst="rect">
            <a:avLst/>
          </a:prstGeom>
          <a:noFill/>
        </p:spPr>
        <p:txBody>
          <a:bodyPr wrap="square" rtlCol="0">
            <a:spAutoFit/>
          </a:bodyPr>
          <a:lstStyle/>
          <a:p>
            <a:pPr>
              <a:lnSpc>
                <a:spcPct val="130000"/>
              </a:lnSpc>
            </a:pPr>
            <a:r>
              <a:rPr lang="en-US" altLang="zh-CN" sz="6600" dirty="0">
                <a:latin typeface="+mj-ea"/>
              </a:rPr>
              <a:t>3.</a:t>
            </a:r>
            <a:r>
              <a:rPr lang="zh-CN" altLang="en-US" sz="6600" dirty="0">
                <a:latin typeface="Arial" panose="020B0604020202020204" pitchFamily="34" charset="0"/>
                <a:ea typeface="微软雅黑" panose="020B0503020204020204" pitchFamily="34" charset="-122"/>
              </a:rPr>
              <a:t>功能介绍</a:t>
            </a:r>
          </a:p>
        </p:txBody>
      </p:sp>
    </p:spTree>
    <p:custDataLst>
      <p:tags r:id="rId1"/>
    </p:custDataLst>
    <p:extLst>
      <p:ext uri="{BB962C8B-B14F-4D97-AF65-F5344CB8AC3E}">
        <p14:creationId xmlns:p14="http://schemas.microsoft.com/office/powerpoint/2010/main" val="112734021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vertical)">
                                      <p:cBhvr>
                                        <p:cTn id="7" dur="500"/>
                                        <p:tgtEl>
                                          <p:spTgt spid="2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pic>
        <p:nvPicPr>
          <p:cNvPr id="3" name="图片 2">
            <a:extLst>
              <a:ext uri="{FF2B5EF4-FFF2-40B4-BE49-F238E27FC236}">
                <a16:creationId xmlns:a16="http://schemas.microsoft.com/office/drawing/2014/main" id="{E600242A-635A-4A8E-9D88-686F0FAAF2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339" y="1175368"/>
            <a:ext cx="11639322" cy="4580289"/>
          </a:xfrm>
          <a:prstGeom prst="rect">
            <a:avLst/>
          </a:prstGeom>
        </p:spPr>
      </p:pic>
    </p:spTree>
    <p:extLst>
      <p:ext uri="{BB962C8B-B14F-4D97-AF65-F5344CB8AC3E}">
        <p14:creationId xmlns:p14="http://schemas.microsoft.com/office/powerpoint/2010/main" val="40776343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MH_Entry_1">
            <a:extLst>
              <a:ext uri="{FF2B5EF4-FFF2-40B4-BE49-F238E27FC236}">
                <a16:creationId xmlns:a16="http://schemas.microsoft.com/office/drawing/2014/main" id="{7D6B3328-CF2A-425B-8DF5-3E9BD1D7E97D}"/>
              </a:ext>
            </a:extLst>
          </p:cNvPr>
          <p:cNvSpPr txBox="1"/>
          <p:nvPr>
            <p:custDataLst>
              <p:tags r:id="rId1"/>
            </p:custDataLst>
          </p:nvPr>
        </p:nvSpPr>
        <p:spPr>
          <a:xfrm>
            <a:off x="802030" y="181553"/>
            <a:ext cx="5685855" cy="540000"/>
          </a:xfrm>
          <a:prstGeom prst="rect">
            <a:avLst/>
          </a:prstGeom>
          <a:noFill/>
        </p:spPr>
        <p:txBody>
          <a:bodyPr wrap="square" lIns="180000" anchor="ctr" anchorCtr="0">
            <a:noAutofit/>
          </a:bodyPr>
          <a:lstStyle/>
          <a:p>
            <a:pPr>
              <a:defRPr/>
            </a:pPr>
            <a:r>
              <a:rPr lang="zh-CN" altLang="en-US" sz="2800" kern="0" spc="100" dirty="0">
                <a:latin typeface="+mj-ea"/>
                <a:ea typeface="+mj-ea"/>
              </a:rPr>
              <a:t>功能介绍</a:t>
            </a:r>
            <a:r>
              <a:rPr lang="en-US" altLang="zh-CN" sz="2800" kern="0" spc="100" dirty="0">
                <a:latin typeface="+mj-ea"/>
                <a:ea typeface="+mj-ea"/>
              </a:rPr>
              <a:t>-</a:t>
            </a:r>
            <a:r>
              <a:rPr lang="zh-CN" altLang="en-US" sz="2800" kern="0" spc="100" dirty="0">
                <a:latin typeface="+mj-ea"/>
                <a:ea typeface="+mj-ea"/>
              </a:rPr>
              <a:t>频次分析</a:t>
            </a:r>
            <a:endParaRPr lang="en-US" altLang="zh-CN" sz="2800" kern="0" spc="100" dirty="0">
              <a:latin typeface="+mj-ea"/>
              <a:ea typeface="+mj-ea"/>
            </a:endParaRPr>
          </a:p>
        </p:txBody>
      </p:sp>
      <p:sp>
        <p:nvSpPr>
          <p:cNvPr id="945" name="MH_Number_1">
            <a:extLst>
              <a:ext uri="{FF2B5EF4-FFF2-40B4-BE49-F238E27FC236}">
                <a16:creationId xmlns:a16="http://schemas.microsoft.com/office/drawing/2014/main" id="{B92C4E2D-D28B-4DB9-B429-3DE2D50794C6}"/>
              </a:ext>
            </a:extLst>
          </p:cNvPr>
          <p:cNvSpPr/>
          <p:nvPr>
            <p:custDataLst>
              <p:tags r:id="rId2"/>
            </p:custDataLst>
          </p:nvPr>
        </p:nvSpPr>
        <p:spPr>
          <a:xfrm>
            <a:off x="252862" y="228939"/>
            <a:ext cx="397248" cy="460267"/>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EF4A6A"/>
          </a:solidFill>
          <a:ln w="12700" cap="flat" cmpd="sng" algn="ctr">
            <a:noFill/>
            <a:prstDash val="solid"/>
            <a:miter lim="800000"/>
          </a:ln>
          <a:effectLst/>
        </p:spPr>
        <p:txBody>
          <a:bodyPr anchor="ctr">
            <a:noAutofit/>
          </a:bodyPr>
          <a:lstStyle/>
          <a:p>
            <a:pPr algn="ctr">
              <a:defRPr/>
            </a:pPr>
            <a:r>
              <a:rPr lang="en-US" altLang="zh-CN" sz="2400" kern="0" dirty="0">
                <a:solidFill>
                  <a:srgbClr val="FFFFFF"/>
                </a:solidFill>
                <a:ea typeface="幼圆"/>
              </a:rPr>
              <a:t>3</a:t>
            </a:r>
            <a:endParaRPr lang="zh-CN" altLang="en-US" sz="2400" kern="0" dirty="0">
              <a:solidFill>
                <a:srgbClr val="FFFFFF"/>
              </a:solidFill>
              <a:ea typeface="幼圆"/>
            </a:endParaRPr>
          </a:p>
        </p:txBody>
      </p:sp>
      <p:pic>
        <p:nvPicPr>
          <p:cNvPr id="2" name="图片 1">
            <a:extLst>
              <a:ext uri="{FF2B5EF4-FFF2-40B4-BE49-F238E27FC236}">
                <a16:creationId xmlns:a16="http://schemas.microsoft.com/office/drawing/2014/main" id="{8021D88F-9193-42AB-BDF4-0C72F012294A}"/>
              </a:ext>
            </a:extLst>
          </p:cNvPr>
          <p:cNvPicPr>
            <a:picLocks noChangeAspect="1"/>
          </p:cNvPicPr>
          <p:nvPr/>
        </p:nvPicPr>
        <p:blipFill>
          <a:blip r:embed="rId5"/>
          <a:stretch>
            <a:fillRect/>
          </a:stretch>
        </p:blipFill>
        <p:spPr>
          <a:xfrm>
            <a:off x="1015549" y="2055812"/>
            <a:ext cx="2819401" cy="2819401"/>
          </a:xfrm>
          <a:prstGeom prst="rect">
            <a:avLst/>
          </a:prstGeom>
        </p:spPr>
      </p:pic>
      <p:sp>
        <p:nvSpPr>
          <p:cNvPr id="5" name="AutoShape 44">
            <a:extLst>
              <a:ext uri="{FF2B5EF4-FFF2-40B4-BE49-F238E27FC236}">
                <a16:creationId xmlns:a16="http://schemas.microsoft.com/office/drawing/2014/main" id="{F588E591-4145-4F86-BCC1-D9600C012DDA}"/>
              </a:ext>
            </a:extLst>
          </p:cNvPr>
          <p:cNvSpPr>
            <a:spLocks/>
          </p:cNvSpPr>
          <p:nvPr/>
        </p:nvSpPr>
        <p:spPr bwMode="auto">
          <a:xfrm>
            <a:off x="4710804" y="1668205"/>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6" name="AutoShape 44">
            <a:extLst>
              <a:ext uri="{FF2B5EF4-FFF2-40B4-BE49-F238E27FC236}">
                <a16:creationId xmlns:a16="http://schemas.microsoft.com/office/drawing/2014/main" id="{1AC425B6-808F-4677-BF82-BF3E0292FED7}"/>
              </a:ext>
            </a:extLst>
          </p:cNvPr>
          <p:cNvSpPr>
            <a:spLocks/>
          </p:cNvSpPr>
          <p:nvPr/>
        </p:nvSpPr>
        <p:spPr bwMode="auto">
          <a:xfrm>
            <a:off x="4710806" y="2700624"/>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7" name="AutoShape 44">
            <a:extLst>
              <a:ext uri="{FF2B5EF4-FFF2-40B4-BE49-F238E27FC236}">
                <a16:creationId xmlns:a16="http://schemas.microsoft.com/office/drawing/2014/main" id="{029577F7-0E3F-4C76-B98D-0768E6B33D3D}"/>
              </a:ext>
            </a:extLst>
          </p:cNvPr>
          <p:cNvSpPr>
            <a:spLocks/>
          </p:cNvSpPr>
          <p:nvPr/>
        </p:nvSpPr>
        <p:spPr bwMode="auto">
          <a:xfrm>
            <a:off x="4710805" y="3733043"/>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8" name="AutoShape 44">
            <a:extLst>
              <a:ext uri="{FF2B5EF4-FFF2-40B4-BE49-F238E27FC236}">
                <a16:creationId xmlns:a16="http://schemas.microsoft.com/office/drawing/2014/main" id="{D29B3A5F-DFBF-4F86-92B4-4EF98EA96746}"/>
              </a:ext>
            </a:extLst>
          </p:cNvPr>
          <p:cNvSpPr>
            <a:spLocks/>
          </p:cNvSpPr>
          <p:nvPr/>
        </p:nvSpPr>
        <p:spPr bwMode="auto">
          <a:xfrm>
            <a:off x="4710804" y="4765462"/>
            <a:ext cx="422717" cy="42433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EF4A6A"/>
          </a:solidFill>
          <a:ln w="25400" cap="flat" cmpd="sng">
            <a:solidFill>
              <a:srgbClr val="000000">
                <a:alpha val="0"/>
              </a:srgbClr>
            </a:solidFill>
            <a:prstDash val="solid"/>
            <a:miter lim="0"/>
            <a:headEnd/>
            <a:tailEnd/>
          </a:ln>
          <a:effectLst/>
        </p:spPr>
        <p:txBody>
          <a:bodyPr lIns="0" tIns="0" rIns="0" bIns="0" anchor="ctr"/>
          <a:lstStyle/>
          <a:p>
            <a:pPr marL="0" marR="0" lvl="0" indent="0" algn="r" defTabSz="292065" eaLnBrk="1" fontAlgn="auto" latinLnBrk="0" hangingPunct="1">
              <a:lnSpc>
                <a:spcPct val="12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white">
                  <a:lumMod val="65000"/>
                </a:prstClr>
              </a:solidFill>
              <a:effectLst>
                <a:outerShdw blurRad="38100" dist="38100" dir="2700000" algn="tl">
                  <a:srgbClr val="000000"/>
                </a:outerShdw>
              </a:effectLst>
              <a:uLnTx/>
              <a:uFillTx/>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 name="文本框 3">
            <a:extLst>
              <a:ext uri="{FF2B5EF4-FFF2-40B4-BE49-F238E27FC236}">
                <a16:creationId xmlns:a16="http://schemas.microsoft.com/office/drawing/2014/main" id="{E34BEFA6-3C3A-46B3-AEAE-623E75DA8B09}"/>
              </a:ext>
            </a:extLst>
          </p:cNvPr>
          <p:cNvSpPr txBox="1"/>
          <p:nvPr/>
        </p:nvSpPr>
        <p:spPr>
          <a:xfrm>
            <a:off x="5399316" y="1377797"/>
            <a:ext cx="6226628" cy="1005147"/>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利用统计学方法，对处方中药物按照频次分析降序排列</a:t>
            </a:r>
          </a:p>
        </p:txBody>
      </p:sp>
      <p:sp>
        <p:nvSpPr>
          <p:cNvPr id="11" name="文本框 10">
            <a:extLst>
              <a:ext uri="{FF2B5EF4-FFF2-40B4-BE49-F238E27FC236}">
                <a16:creationId xmlns:a16="http://schemas.microsoft.com/office/drawing/2014/main" id="{7A15F732-FE2D-46A3-BD13-1F612C75DD1B}"/>
              </a:ext>
            </a:extLst>
          </p:cNvPr>
          <p:cNvSpPr txBox="1"/>
          <p:nvPr/>
        </p:nvSpPr>
        <p:spPr>
          <a:xfrm>
            <a:off x="5399316" y="2599941"/>
            <a:ext cx="6226628" cy="525016"/>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排序对象支持单味药、药对、三元组的选择</a:t>
            </a:r>
          </a:p>
        </p:txBody>
      </p:sp>
      <p:sp>
        <p:nvSpPr>
          <p:cNvPr id="12" name="文本框 11">
            <a:extLst>
              <a:ext uri="{FF2B5EF4-FFF2-40B4-BE49-F238E27FC236}">
                <a16:creationId xmlns:a16="http://schemas.microsoft.com/office/drawing/2014/main" id="{CE8D01F5-F3D7-4AD7-A3BF-5EC63E3CD64C}"/>
              </a:ext>
            </a:extLst>
          </p:cNvPr>
          <p:cNvSpPr txBox="1"/>
          <p:nvPr/>
        </p:nvSpPr>
        <p:spPr>
          <a:xfrm>
            <a:off x="5399316" y="3657530"/>
            <a:ext cx="6226628" cy="525016"/>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支持用户自定义选择显示降序排序前</a:t>
            </a:r>
            <a:r>
              <a:rPr lang="en-US" altLang="zh-CN" dirty="0">
                <a:latin typeface="Arial" panose="020B0604020202020204" pitchFamily="34" charset="0"/>
                <a:ea typeface="微软雅黑" panose="020B0503020204020204" pitchFamily="34" charset="-122"/>
              </a:rPr>
              <a:t>n</a:t>
            </a:r>
            <a:r>
              <a:rPr lang="zh-CN" altLang="en-US" dirty="0">
                <a:latin typeface="Arial" panose="020B0604020202020204" pitchFamily="34" charset="0"/>
                <a:ea typeface="微软雅黑" panose="020B0503020204020204" pitchFamily="34" charset="-122"/>
              </a:rPr>
              <a:t>位</a:t>
            </a:r>
          </a:p>
        </p:txBody>
      </p:sp>
      <p:sp>
        <p:nvSpPr>
          <p:cNvPr id="13" name="文本框 12">
            <a:extLst>
              <a:ext uri="{FF2B5EF4-FFF2-40B4-BE49-F238E27FC236}">
                <a16:creationId xmlns:a16="http://schemas.microsoft.com/office/drawing/2014/main" id="{DFF39D0B-2AF9-4F89-8FC3-ABB16397530B}"/>
              </a:ext>
            </a:extLst>
          </p:cNvPr>
          <p:cNvSpPr txBox="1"/>
          <p:nvPr/>
        </p:nvSpPr>
        <p:spPr>
          <a:xfrm>
            <a:off x="5399316" y="4715120"/>
            <a:ext cx="6226628" cy="525016"/>
          </a:xfrm>
          <a:prstGeom prst="rect">
            <a:avLst/>
          </a:prstGeom>
          <a:noFill/>
        </p:spPr>
        <p:txBody>
          <a:bodyPr wrap="square" rtlCol="0">
            <a:spAutoFit/>
          </a:bodyPr>
          <a:lstStyle/>
          <a:p>
            <a:pPr>
              <a:lnSpc>
                <a:spcPct val="130000"/>
              </a:lnSpc>
            </a:pPr>
            <a:r>
              <a:rPr lang="zh-CN" altLang="en-US" dirty="0">
                <a:latin typeface="Arial" panose="020B0604020202020204" pitchFamily="34" charset="0"/>
                <a:ea typeface="微软雅黑" panose="020B0503020204020204" pitchFamily="34" charset="-122"/>
              </a:rPr>
              <a:t>数据可视化图及对应表格支持下载</a:t>
            </a:r>
          </a:p>
        </p:txBody>
      </p:sp>
    </p:spTree>
    <p:extLst>
      <p:ext uri="{BB962C8B-B14F-4D97-AF65-F5344CB8AC3E}">
        <p14:creationId xmlns:p14="http://schemas.microsoft.com/office/powerpoint/2010/main" val="103684833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44"/>
                                        </p:tgtEl>
                                        <p:attrNameLst>
                                          <p:attrName>style.visibility</p:attrName>
                                        </p:attrNameLst>
                                      </p:cBhvr>
                                      <p:to>
                                        <p:strVal val="visible"/>
                                      </p:to>
                                    </p:set>
                                    <p:anim calcmode="lin" valueType="num">
                                      <p:cBhvr additive="base">
                                        <p:cTn id="7" dur="500" fill="hold"/>
                                        <p:tgtEl>
                                          <p:spTgt spid="944"/>
                                        </p:tgtEl>
                                        <p:attrNameLst>
                                          <p:attrName>ppt_x</p:attrName>
                                        </p:attrNameLst>
                                      </p:cBhvr>
                                      <p:tavLst>
                                        <p:tav tm="0">
                                          <p:val>
                                            <p:strVal val="1+#ppt_w/2"/>
                                          </p:val>
                                        </p:tav>
                                        <p:tav tm="100000">
                                          <p:val>
                                            <p:strVal val="#ppt_x"/>
                                          </p:val>
                                        </p:tav>
                                      </p:tavLst>
                                    </p:anim>
                                    <p:anim calcmode="lin" valueType="num">
                                      <p:cBhvr additive="base">
                                        <p:cTn id="8" dur="500" fill="hold"/>
                                        <p:tgtEl>
                                          <p:spTgt spid="9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45"/>
                                        </p:tgtEl>
                                        <p:attrNameLst>
                                          <p:attrName>style.visibility</p:attrName>
                                        </p:attrNameLst>
                                      </p:cBhvr>
                                      <p:to>
                                        <p:strVal val="visible"/>
                                      </p:to>
                                    </p:set>
                                    <p:anim calcmode="lin" valueType="num">
                                      <p:cBhvr additive="base">
                                        <p:cTn id="11" dur="500" fill="hold"/>
                                        <p:tgtEl>
                                          <p:spTgt spid="945"/>
                                        </p:tgtEl>
                                        <p:attrNameLst>
                                          <p:attrName>ppt_x</p:attrName>
                                        </p:attrNameLst>
                                      </p:cBhvr>
                                      <p:tavLst>
                                        <p:tav tm="0">
                                          <p:val>
                                            <p:strVal val="1+#ppt_w/2"/>
                                          </p:val>
                                        </p:tav>
                                        <p:tav tm="100000">
                                          <p:val>
                                            <p:strVal val="#ppt_x"/>
                                          </p:val>
                                        </p:tav>
                                      </p:tavLst>
                                    </p:anim>
                                    <p:anim calcmode="lin" valueType="num">
                                      <p:cBhvr additive="base">
                                        <p:cTn id="12" dur="500" fill="hold"/>
                                        <p:tgtEl>
                                          <p:spTgt spid="9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4" presetClass="entr" presetSubtype="5"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2" presetClass="entr" presetSubtype="2" fill="hold" grpId="0" nodeType="withEffect">
                                  <p:stCondLst>
                                    <p:cond delay="10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2" presetClass="entr" presetSubtype="2" fill="hold" grpId="0" nodeType="withEffect">
                                  <p:stCondLst>
                                    <p:cond delay="1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par>
                                <p:cTn id="40" presetID="2" presetClass="entr" presetSubtype="2" fill="hold" grpId="0" nodeType="withEffect">
                                  <p:stCondLst>
                                    <p:cond delay="1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2" presetClass="entr" presetSubtype="2" fill="hold" grpId="0" nodeType="withEffect">
                                  <p:stCondLst>
                                    <p:cond delay="1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0"/>
      <p:bldP spid="945" grpId="0" animBg="1"/>
      <p:bldP spid="4" grpId="0"/>
      <p:bldP spid="11" grpId="0"/>
      <p:bldP spid="12"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81"/>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OTHERS"/>
  <p:tag name="ID" val="547136"/>
</p:tagLst>
</file>

<file path=ppt/tags/tag13.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OTHERS"/>
  <p:tag name="ID" val="547136"/>
</p:tagLst>
</file>

<file path=ppt/tags/tag14.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AUTOCOLOR" val="TRUE"/>
  <p:tag name="MH_TYPE" val="CONTENTS"/>
  <p:tag name="ID" val="547136"/>
</p:tagLst>
</file>

<file path=ppt/tags/tag20.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AUTOCOLOR" val="TRUE"/>
  <p:tag name="MH_TYPE" val="CONTENTS"/>
  <p:tag name="ID" val="547136"/>
</p:tagLst>
</file>

<file path=ppt/tags/tag21.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AUTOCOLOR" val="TRUE"/>
  <p:tag name="MH_TYPE" val="CONTENTS"/>
  <p:tag name="ID" val="547136"/>
</p:tagLst>
</file>

<file path=ppt/tags/tag24.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AUTOCOLOR" val="TRUE"/>
  <p:tag name="MH_TYPE" val="CONTENTS"/>
  <p:tag name="ID" val="547136"/>
</p:tagLst>
</file>

<file path=ppt/tags/tag27.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AUTOCOLOR" val="TRUE"/>
  <p:tag name="MH_TYPE" val="CONTENTS"/>
  <p:tag name="ID" val="547136"/>
</p:tagLst>
</file>

<file path=ppt/tags/tag5.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AUTOCOLOR" val="TRUE"/>
  <p:tag name="MH_TYPE" val="CONTENTS"/>
  <p:tag name="ID" val="547136"/>
</p:tagLst>
</file>

<file path=ppt/tags/tag6.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OTHERS"/>
  <p:tag name="ID" val="547136"/>
</p:tagLst>
</file>

<file path=ppt/tags/tag8.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ENTRY"/>
  <p:tag name="ID" val="547136"/>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706203202"/>
  <p:tag name="MH_LIBRARY" val="CONTENTS"/>
  <p:tag name="MH_TYPE" val="NUMBER"/>
  <p:tag name="ID" val="547136"/>
  <p:tag name="MH_ORDER" val="1"/>
</p:tagLst>
</file>

<file path=ppt/theme/theme1.xml><?xml version="1.0" encoding="utf-8"?>
<a:theme xmlns:a="http://schemas.openxmlformats.org/drawingml/2006/main" name="第一PPT，www.1ppt.com">
  <a:themeElements>
    <a:clrScheme name="自定义 620">
      <a:dk1>
        <a:srgbClr val="55595B"/>
      </a:dk1>
      <a:lt1>
        <a:srgbClr val="FFFFFF"/>
      </a:lt1>
      <a:dk2>
        <a:srgbClr val="55595B"/>
      </a:dk2>
      <a:lt2>
        <a:srgbClr val="FFFFFF"/>
      </a:lt2>
      <a:accent1>
        <a:srgbClr val="00C1CA"/>
      </a:accent1>
      <a:accent2>
        <a:srgbClr val="04AEDA"/>
      </a:accent2>
      <a:accent3>
        <a:srgbClr val="628EE3"/>
      </a:accent3>
      <a:accent4>
        <a:srgbClr val="92D050"/>
      </a:accent4>
      <a:accent5>
        <a:srgbClr val="C00000"/>
      </a:accent5>
      <a:accent6>
        <a:srgbClr val="FFC000"/>
      </a:accent6>
      <a:hlink>
        <a:srgbClr val="00B0F0"/>
      </a:hlink>
      <a:folHlink>
        <a:srgbClr val="AFB2B4"/>
      </a:folHlink>
    </a:clrScheme>
    <a:fontScheme name="KSO主题5">
      <a:majorFont>
        <a:latin typeface="Broadway"/>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A000120150716A04KPBG</Template>
  <TotalTime>308</TotalTime>
  <Words>519</Words>
  <Application>Microsoft Office PowerPoint</Application>
  <PresentationFormat>宽屏</PresentationFormat>
  <Paragraphs>164</Paragraphs>
  <Slides>22</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等线</vt:lpstr>
      <vt:lpstr>华文细黑</vt:lpstr>
      <vt:lpstr>微软雅黑</vt:lpstr>
      <vt:lpstr>幼圆</vt:lpstr>
      <vt:lpstr>Arial</vt:lpstr>
      <vt:lpstr>Calibri</vt:lpstr>
      <vt:lpstr>Webdings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医疗</dc:title>
  <dc:creator>第一PPT</dc:creator>
  <cp:keywords>www.1ppt.com</cp:keywords>
  <dc:description>www.1ppt.com</dc:description>
  <cp:lastModifiedBy>姚 金波</cp:lastModifiedBy>
  <cp:revision>37</cp:revision>
  <dcterms:created xsi:type="dcterms:W3CDTF">2017-07-04T12:03:54Z</dcterms:created>
  <dcterms:modified xsi:type="dcterms:W3CDTF">2021-01-17T13:02:17Z</dcterms:modified>
</cp:coreProperties>
</file>